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notesSlides/notesSlide9.xml" ContentType="application/vnd.openxmlformats-officedocument.presentationml.notesSlide+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12.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8" r:id="rId3"/>
    <p:sldId id="270" r:id="rId4"/>
    <p:sldId id="264" r:id="rId5"/>
    <p:sldId id="263" r:id="rId6"/>
    <p:sldId id="265" r:id="rId7"/>
    <p:sldId id="266" r:id="rId8"/>
    <p:sldId id="267" r:id="rId9"/>
    <p:sldId id="272" r:id="rId10"/>
    <p:sldId id="273" r:id="rId11"/>
    <p:sldId id="278" r:id="rId12"/>
    <p:sldId id="276" r:id="rId13"/>
    <p:sldId id="268" r:id="rId14"/>
    <p:sldId id="277" r:id="rId15"/>
    <p:sldId id="269"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8" userDrawn="1">
          <p15:clr>
            <a:srgbClr val="A4A3A4"/>
          </p15:clr>
        </p15:guide>
        <p15:guide id="2" pos="38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o Liu" initials="CL" lastIdx="0" clrIdx="0"/>
  <p:cmAuthor id="2" name="www" initials="w" lastIdx="0" clrIdx="1"/>
  <p:cmAuthor id="3" name="bangyong" initials="b" lastIdx="0" clrIdx="2"/>
  <p:cmAuthor id="4" name="李楠_YBjyRZZr" initials="authorId_581698808" lastIdx="0" clrIdx="3"/>
  <p:cmAuthor id="5" name="张弛" initials="张弛" lastIdx="0" clrIdx="4"/>
  <p:cmAuthor id="6" name="Xwh" initials="Xwh" lastIdx="0"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69" autoAdjust="0"/>
    <p:restoredTop sz="94660"/>
  </p:normalViewPr>
  <p:slideViewPr>
    <p:cSldViewPr snapToGrid="0" showGuides="1">
      <p:cViewPr varScale="1">
        <p:scale>
          <a:sx n="125" d="100"/>
          <a:sy n="125" d="100"/>
        </p:scale>
        <p:origin x="296" y="168"/>
      </p:cViewPr>
      <p:guideLst>
        <p:guide orient="horz" pos="2118"/>
        <p:guide pos="383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‹N°›</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1.Good afternoon, first of all I really appreciate Zhejiang Lab and EPFL, Junhui and Jean-Paul, for inviting me to attend this meeting. Indeed, I really have quite a few things and some thinkings want to share with you all, at the moment that AI is coming as an revolutionary power in studies of natural science. </a:t>
            </a:r>
          </a:p>
          <a:p>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10.And this test shows that if I set the initial parameters obeying the LTE state, With radiative temperature larger than, equal to and less than the particle kinetic temperature, we should find absorption, no line, and emission line and 6563 Angstrom, which is the H-alpha line. The dashed lines give the analytical calculation based on LTE equations, and the colored solid lines show the results coming out of the testing microscopic Monte Carlo simulation. It shows that without any constraint, the simulations automatically satisfy the LTE state given the proper initial conditions.</a:t>
            </a:r>
            <a:endParaRPr lang="en-US" altLang="zh-CN"/>
          </a:p>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11.The next stage will be: first this simulation is very slow currently, so it should be modified by replacing the direct reject sampling by neural networks, such as Normalizing flow with selected physical constraints in its loss function. Second, Thousands of the micro volume element simulations with different initial and final configurations should be calculated and inject into a generative deep learning framework (diffusion model, for instance) as training dataset. Then by using this generative AI as bricks, we are able to set up a complete stellar atmospheric model. There are still a bunch of work need to be done, such as let the particles in the volume flow through into the neighboring volume so that the model can deal with the fluid dynamics in the radiative transfer process, which is the real situation inside the stars.</a:t>
            </a:r>
            <a:endParaRPr lang="en-US" altLang="zh-CN"/>
          </a:p>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12.I have to claim that the whole work starting from the end of January was done by AI-assisted coding. I did not write a single row of python, but wrote lots of prompts. By now, I have consumed more than 5 hundreds million tokens for this work. At this point, we can think deeper to unveil two types of application of AI: type one---algorithms to calculate physical process in a efficient way; and type two---personal assistant (Agents)  to do hard but predictive work for an astronomer. No matter which type, essentially, AI can work because all these work can be finally mapped to a combinatorial optimization problem, which space of solution is fixed (static) and finite. Meanwhile, one can always find a proper optimazation function for the problem. Then what AI does is to search and find the solution that minimize the optimzation function. Reinforcement learning can accelerate the searching procedure, while LLMs usually depend on the power of the hardware (expensive). Astronomers, on the other hand, should focus on the originality, judgment, and taste (intuition). </a:t>
            </a:r>
            <a:endParaRPr lang="en-US" altLang="zh-CN"/>
          </a:p>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14.Lets finally see the example as my summary of the talk. Tycho Brahe collected data. This can be assisted by AI, Johannes Kepler find the three Kepler’s laws by recombining the observed data of planets and finding some internal connection between the data. This will be ruthlessly replaced by AI. Newton induced the concept of gravity and discovered the law of gravity to explain the motion laws of planet. This would not be replaced by AI, and this will be the unique characteristcs of a scientist in the AI era. We should leave the discoveries of data-driven empirical laws to AI or with the assistance of AI. Human scientists should judge the result coming out of AI and find which one is more important. This needs professional knowledge, deep understanding of the nature of physical world and intuition of the direction. </a:t>
            </a:r>
            <a:endParaRPr lang="en-US" altLang="zh-CN"/>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2.Along with the blooming of AI, China is rushing on the building of the new flagship space survey telescope, The Chinese Space Station Survey Telescope, or in short the CSST. CSST will produce a few 10 PB imaging and spectral data of billions of galaxies and roughly same order of magnitude stars. </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It will be expected to have breakthroughs not only in cosmology, galaxies, but also a powerful beast for surveying stars and stellar populations in the local universe.</a:t>
            </a:r>
            <a:endParaRPr lang="zh-CN" altLang="en-US"/>
          </a:p>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3.The 2-metre CSST is designed as an unique off-axis optical system, such that the point spread function (PSF) looks very clean in its out-skirts, unlike any other well known space telescopes (e.g. HST and Euclid). This nice feature make it possible to well distinguish stars from extremely crowd fields such as the nearby resolved galaxies.</a:t>
            </a:r>
            <a:endParaRPr lang="en-US" altLang="zh-CN"/>
          </a:p>
          <a:p>
            <a:endParaRPr lang="zh-CN" altLang="en-US"/>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4.Although CSST will be loaded 5 different types of camera, the main survey camera will occupy the major fraction of observation time during it ten-year operation. Here I show you the cartoon of the focal-plain of the main survey camera, which is composed of 30+ CCDs, 18+ of them are for multi-band imaging, while the rest 12 for slitless spectroscopy. Since each CCD has size of 9K by 9K, in total, the focal-plain contains 250 million pixels, making it the second largest astronomical camera, only behind LSST (320 million pixels). This ensures that it has extremely high observational efficiency. I simply list the detailed parameters of the camera in the right-side table.</a:t>
            </a:r>
            <a:endParaRPr lang="en-US" altLang="zh-CN"/>
          </a:p>
          <a:p>
            <a:endParaRPr lang="zh-CN" altLang="en-US"/>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5.Since my scientific interest is in stellar physics and stellar populations, I am specially interested how good that CSST can observe for the nearby resolved galaxies. Simple calculations show that We should observe abundant RGB stars for galaxies with 4 Mpc. For example, if we observe the M81 group, we may take only a week and well cover 9 square degrees sky area, with 8 250 second exposure, or 16x150 second exposure, we are able to reach about two magnitudes deeper than the Tip-RGB stars. This is sufficient for lots of studies of the stars and stellar populations in these nearby galaxies.</a:t>
            </a:r>
            <a:endParaRPr lang="en-US" altLang="zh-CN"/>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6.Other than in the Milky Way, in nearby galaxies we will observe stars in populations with wider range of properties, such as age, metallicity, and range of stellar masses. For instance, the massive stars observation in the Milky Way is very limited in mass range and metallicity. However, in the nearby star-forming galaxies, we are able to observe massive stars from 8 to around 100 solar-mass with broad variations of metallicity. One big issue is that, our stellar models, including the structure, evolution, and atmosphere, cannot well match the observations due to the poor performance of the models. Moreover, the new models should be able to model not only normal stars but peculiar objects, which may be found more if our observed samples extend an order of magnitude than before and in a more extended population parameter space, such as UV radiation, stellar wind and ejection, accretion and merging etc. in different metallicities.  Therefore, some new stellar models must by developed in advance before we are flooded by the new stellar data from CSST. </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7.I started from developing a novel stellar atmospheric model. To maximize the generative capability of the model, I abandoned the normal way, that is using macroscopic equilibrium equations, such as radiative transfer equation, Sahe-Boltzmann equation, and statistical equilibrium equation. The conventional atmospheric models always provide a numeric solver for these equations by injecting some strong or weak assumptions, such as LTE or NLTE assumption. These methods are usually quick and easy to be used. However, they have masked a lot of physical mechanisms in microscopic scale. As a result, they are almost impossible to be used in any peculiar stars or very dynamic stellar events.</a:t>
            </a:r>
            <a:endParaRPr lang="en-US" altLang="zh-CN"/>
          </a:p>
          <a:p>
            <a:r>
              <a:rPr lang="en-US" altLang="zh-CN">
                <a:sym typeface="+mn-ea"/>
              </a:rPr>
              <a:t>8.This is a so-called ab initio stellar atmospheric model. The model starts from a Monte Carlo simulation of a micro-volume elements, which is composed of H, He, metal elements with various energy level populations (occupy distribution), and of course free electrons. Photons with certain spectral energy distribution come into the small volume and interact with particles and electrons. The microscopic physical process include the bound-bound absorption, bound-free ionization, spontaneous emission, recombination, free-free collision, scattering (Thompson and Rayleigh), elastic collision, collisional emission etc. All these physical processes are simulated in every very short time interval. Since the number of particles, electrons, and photons are huge, I used macro-particles/electrons, and photon packets to reduce the real number of objects involved in the iteration. </a:t>
            </a:r>
            <a:endParaRPr lang="en-US" altLang="zh-CN"/>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9.Here is the simple test result for a very sense small volume element exposed under the black body radiation with T=20000. After a while, the light runs through the small dense mass show clear absorption of Balmer lines. And this shows that the radiative transfer process can by simulated in micro-physical processes.</a:t>
            </a:r>
            <a:endParaRPr lang="en-US" altLang="zh-CN"/>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b="1">
                <a:latin typeface="Courier New" panose="02070309020205020404" charset="0"/>
              </a:defRPr>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atin typeface="Courier New" panose="020703090202050204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2026/3/30</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2026/3/30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2026/3/30</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5" name="矩形 4"/>
          <p:cNvSpPr/>
          <p:nvPr userDrawn="1"/>
        </p:nvSpPr>
        <p:spPr>
          <a:xfrm>
            <a:off x="-10837" y="862859"/>
            <a:ext cx="12204000" cy="45719"/>
          </a:xfrm>
          <a:prstGeom prst="rect">
            <a:avLst/>
          </a:prstGeom>
          <a:solidFill>
            <a:srgbClr val="C00000">
              <a:alpha val="99000"/>
            </a:srgbClr>
          </a:solidFill>
          <a:ln>
            <a:noFill/>
          </a:ln>
          <a:effectLst>
            <a:outerShdw blurRad="889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pic>
        <p:nvPicPr>
          <p:cNvPr id="16" name="Picture 8" descr="中国科学院03"/>
          <p:cNvPicPr>
            <a:picLocks noChangeAspect="1" noChangeArrowheads="1"/>
          </p:cNvPicPr>
          <p:nvPr userDrawn="1"/>
        </p:nvPicPr>
        <p:blipFill>
          <a:blip r:embed="rId2" cstate="screen"/>
          <a:srcRect r="74942"/>
          <a:stretch>
            <a:fillRect/>
          </a:stretch>
        </p:blipFill>
        <p:spPr bwMode="auto">
          <a:xfrm>
            <a:off x="125015" y="38921"/>
            <a:ext cx="1193423" cy="796925"/>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1"/>
                  </a:outerShdw>
                </a:effectLst>
              </a14:hiddenEffects>
            </a:ext>
          </a:extLst>
        </p:spPr>
      </p:pic>
      <p:sp>
        <p:nvSpPr>
          <p:cNvPr id="20" name="内容占位符 2"/>
          <p:cNvSpPr>
            <a:spLocks noGrp="1"/>
          </p:cNvSpPr>
          <p:nvPr>
            <p:ph idx="10"/>
          </p:nvPr>
        </p:nvSpPr>
        <p:spPr>
          <a:xfrm>
            <a:off x="340659" y="1075768"/>
            <a:ext cx="11520000" cy="5537683"/>
          </a:xfrm>
        </p:spPr>
        <p:txBody>
          <a:bodyPr>
            <a:normAutofit/>
          </a:bodyPr>
          <a:lstStyle>
            <a:lvl1pPr marL="333375" indent="-333375">
              <a:lnSpc>
                <a:spcPct val="110000"/>
              </a:lnSpc>
              <a:spcBef>
                <a:spcPts val="300"/>
              </a:spcBef>
              <a:spcAft>
                <a:spcPts val="300"/>
              </a:spcAft>
              <a:buClr>
                <a:srgbClr val="003399"/>
              </a:buClr>
              <a:buSzPct val="92000"/>
              <a:buFont typeface="Wingdings" panose="05000000000000000000" pitchFamily="2" charset="2"/>
              <a:buChar char="p"/>
              <a:defRPr sz="2800" b="0">
                <a:solidFill>
                  <a:srgbClr val="003399"/>
                </a:solidFill>
                <a:latin typeface="黑体" panose="02010609060101010101" pitchFamily="49" charset="-122"/>
                <a:ea typeface="黑体" panose="02010609060101010101" pitchFamily="49" charset="-122"/>
              </a:defRPr>
            </a:lvl1pPr>
            <a:lvl2pPr marL="723900" indent="-368300">
              <a:lnSpc>
                <a:spcPct val="110000"/>
              </a:lnSpc>
              <a:spcBef>
                <a:spcPts val="300"/>
              </a:spcBef>
              <a:spcAft>
                <a:spcPts val="300"/>
              </a:spcAft>
              <a:buClr>
                <a:srgbClr val="C00000"/>
              </a:buClr>
              <a:buFont typeface="Wingdings 2" panose="05020102010507070707" pitchFamily="18" charset="2"/>
              <a:buChar char="©"/>
              <a:defRPr sz="2400" b="0">
                <a:solidFill>
                  <a:schemeClr val="tx1"/>
                </a:solidFill>
                <a:latin typeface="黑体" panose="02010609060101010101" pitchFamily="49" charset="-122"/>
                <a:ea typeface="黑体" panose="02010609060101010101" pitchFamily="49" charset="-122"/>
              </a:defRPr>
            </a:lvl2pPr>
            <a:lvl3pPr marL="901700" indent="-177800">
              <a:lnSpc>
                <a:spcPct val="110000"/>
              </a:lnSpc>
              <a:spcBef>
                <a:spcPts val="300"/>
              </a:spcBef>
              <a:spcAft>
                <a:spcPts val="300"/>
              </a:spcAft>
              <a:buClr>
                <a:srgbClr val="003399"/>
              </a:buClr>
              <a:buFont typeface="Wingdings 2" panose="05020102010507070707" pitchFamily="18" charset="2"/>
              <a:buChar char="¡"/>
              <a:defRPr sz="2000" b="0">
                <a:latin typeface="黑体" panose="02010609060101010101" pitchFamily="49" charset="-122"/>
                <a:ea typeface="黑体" panose="02010609060101010101" pitchFamily="49" charset="-122"/>
              </a:defRPr>
            </a:lvl3pPr>
            <a:lvl4pPr>
              <a:defRPr sz="1500" b="1">
                <a:latin typeface="华文细黑" panose="02010600040101010101" pitchFamily="2" charset="-122"/>
                <a:ea typeface="华文细黑" panose="02010600040101010101" pitchFamily="2" charset="-122"/>
              </a:defRPr>
            </a:lvl4pPr>
            <a:lvl5pPr>
              <a:defRPr sz="1500" b="1">
                <a:latin typeface="华文细黑" panose="02010600040101010101" pitchFamily="2" charset="-122"/>
                <a:ea typeface="华文细黑" panose="02010600040101010101" pitchFamily="2" charset="-122"/>
              </a:defRPr>
            </a:lvl5pPr>
          </a:lstStyle>
          <a:p>
            <a:pPr lvl="0"/>
            <a:r>
              <a:rPr lang="zh-CN" altLang="en-US" dirty="0"/>
              <a:t>单击此处编辑母版文本样式</a:t>
            </a:r>
          </a:p>
          <a:p>
            <a:pPr lvl="1"/>
            <a:r>
              <a:rPr lang="zh-CN" altLang="en-US" dirty="0"/>
              <a:t>第二级</a:t>
            </a:r>
          </a:p>
          <a:p>
            <a:pPr lvl="2"/>
            <a:r>
              <a:rPr lang="zh-CN" altLang="en-US" dirty="0"/>
              <a:t>第三级</a:t>
            </a:r>
          </a:p>
        </p:txBody>
      </p:sp>
      <p:sp>
        <p:nvSpPr>
          <p:cNvPr id="21" name="标题 1"/>
          <p:cNvSpPr>
            <a:spLocks noGrp="1"/>
          </p:cNvSpPr>
          <p:nvPr>
            <p:ph type="title"/>
          </p:nvPr>
        </p:nvSpPr>
        <p:spPr>
          <a:xfrm>
            <a:off x="1592639" y="4564"/>
            <a:ext cx="8827668" cy="908575"/>
          </a:xfrm>
        </p:spPr>
        <p:txBody>
          <a:bodyPr>
            <a:normAutofit/>
          </a:bodyPr>
          <a:lstStyle>
            <a:lvl1pPr algn="ctr">
              <a:defRPr sz="3600" b="1">
                <a:solidFill>
                  <a:srgbClr val="003399"/>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dirty="0"/>
              <a:t>单击此处编辑母版标题样式</a:t>
            </a:r>
          </a:p>
        </p:txBody>
      </p:sp>
      <p:sp>
        <p:nvSpPr>
          <p:cNvPr id="8" name="日期占位符 7"/>
          <p:cNvSpPr>
            <a:spLocks noGrp="1"/>
          </p:cNvSpPr>
          <p:nvPr>
            <p:ph type="dt" sz="half" idx="11"/>
          </p:nvPr>
        </p:nvSpPr>
        <p:spPr>
          <a:xfrm>
            <a:off x="125015" y="6430635"/>
            <a:ext cx="2743200" cy="365125"/>
          </a:xfrm>
        </p:spPr>
        <p:txBody>
          <a:bodyPr/>
          <a:lstStyle/>
          <a:p>
            <a:r>
              <a:rPr kumimoji="1" lang="en-US" altLang="zh-CN"/>
              <a:t>2022/7/7</a:t>
            </a:r>
            <a:endParaRPr kumimoji="1" lang="zh-CN" altLang="en-US"/>
          </a:p>
        </p:txBody>
      </p:sp>
      <p:sp>
        <p:nvSpPr>
          <p:cNvPr id="9" name="页脚占位符 8"/>
          <p:cNvSpPr>
            <a:spLocks noGrp="1"/>
          </p:cNvSpPr>
          <p:nvPr>
            <p:ph type="ftr" sz="quarter" idx="12"/>
          </p:nvPr>
        </p:nvSpPr>
        <p:spPr/>
        <p:txBody>
          <a:bodyPr/>
          <a:lstStyle/>
          <a:p>
            <a:endParaRPr kumimoji="1" lang="zh-CN" altLang="en-US"/>
          </a:p>
        </p:txBody>
      </p:sp>
      <p:sp>
        <p:nvSpPr>
          <p:cNvPr id="10" name="灯片编号占位符 9"/>
          <p:cNvSpPr>
            <a:spLocks noGrp="1"/>
          </p:cNvSpPr>
          <p:nvPr>
            <p:ph type="sldNum" sz="quarter" idx="13"/>
          </p:nvPr>
        </p:nvSpPr>
        <p:spPr>
          <a:xfrm>
            <a:off x="9449963" y="6437383"/>
            <a:ext cx="2743200" cy="365125"/>
          </a:xfrm>
        </p:spPr>
        <p:txBody>
          <a:bodyPr/>
          <a:lstStyle/>
          <a:p>
            <a:fld id="{3486F59A-EB9F-0045-8AC1-19B922F312ED}" type="slidenum">
              <a:rPr kumimoji="1" lang="zh-CN" altLang="en-US" smtClean="0"/>
              <a:t>‹N°›</a:t>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12140" y="305435"/>
            <a:ext cx="5487670" cy="1568450"/>
          </a:xfrm>
        </p:spPr>
        <p:txBody>
          <a:bodyPr vert="horz" lIns="90000" tIns="46800" rIns="90000" bIns="46800" rtlCol="0" anchor="ctr" anchorCtr="0">
            <a:normAutofit/>
          </a:bodyPr>
          <a:lstStyle>
            <a:lvl1pPr>
              <a:defRPr b="1">
                <a:latin typeface="Courier New" panose="02070309020205020404" charset="0"/>
              </a:defRPr>
            </a:lvl1pPr>
          </a:lstStyle>
          <a:p>
            <a:pPr lvl="0"/>
            <a:r>
              <a:rPr lang="zh-CN" altLang="en-US"/>
              <a:t>单击此处编辑母版标题样式</a:t>
            </a:r>
            <a:endParaRPr lang="en-US" altLang="zh-CN"/>
          </a:p>
        </p:txBody>
      </p:sp>
      <p:sp>
        <p:nvSpPr>
          <p:cNvPr id="3" name="内容占位符 2"/>
          <p:cNvSpPr>
            <a:spLocks noGrp="1"/>
          </p:cNvSpPr>
          <p:nvPr>
            <p:ph idx="1"/>
            <p:custDataLst>
              <p:tags r:id="rId2"/>
            </p:custDataLst>
          </p:nvPr>
        </p:nvSpPr>
        <p:spPr>
          <a:xfrm>
            <a:off x="608330" y="2096770"/>
            <a:ext cx="10968990" cy="4217670"/>
          </a:xfrm>
        </p:spPr>
        <p:txBody>
          <a:bodyPr vert="horz" lIns="90000" tIns="46800" rIns="90000" bIns="46800" rtlCol="0">
            <a:normAutofit/>
          </a:bodyPr>
          <a:lstStyle>
            <a:lvl1pPr>
              <a:defRPr b="1">
                <a:solidFill>
                  <a:schemeClr val="tx1"/>
                </a:solidFill>
                <a:latin typeface="Courier New" panose="02070309020205020404" charset="0"/>
              </a:defRPr>
            </a:lvl1pPr>
            <a:lvl2pPr>
              <a:defRPr b="1">
                <a:solidFill>
                  <a:schemeClr val="tx1"/>
                </a:solidFill>
                <a:latin typeface="Courier New" panose="02070309020205020404" charset="0"/>
              </a:defRPr>
            </a:lvl2pPr>
            <a:lvl3pPr>
              <a:defRPr b="1">
                <a:solidFill>
                  <a:schemeClr val="tx1"/>
                </a:solidFill>
                <a:latin typeface="Courier New" panose="02070309020205020404" charset="0"/>
              </a:defRPr>
            </a:lvl3pPr>
            <a:lvl4pPr>
              <a:defRPr b="1">
                <a:solidFill>
                  <a:schemeClr val="tx1"/>
                </a:solidFill>
                <a:latin typeface="Courier New" panose="02070309020205020404" charset="0"/>
              </a:defRPr>
            </a:lvl4pPr>
            <a:lvl5pPr>
              <a:defRPr b="1">
                <a:solidFill>
                  <a:schemeClr val="tx1"/>
                </a:solidFill>
                <a:latin typeface="Courier New" panose="02070309020205020404" charset="0"/>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2026/3/30</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2026/3/30</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2026/3/30</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2026/3/30</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2026/3/30</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‹N°›</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2026/3/30</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‹N°›</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2026/3/30</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‹N°›</a:t>
            </a:fld>
            <a:endParaRPr lang="zh-CN" altLang="en-US" dirty="0"/>
          </a:p>
        </p:txBody>
      </p:sp>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8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8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8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8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4.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13.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8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jpe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461645" y="914400"/>
            <a:ext cx="11133455" cy="2570480"/>
          </a:xfrm>
        </p:spPr>
        <p:txBody>
          <a:bodyPr>
            <a:normAutofit fontScale="90000"/>
          </a:bodyPr>
          <a:lstStyle/>
          <a:p>
            <a:r>
              <a:rPr lang="en-US" altLang="zh-CN"/>
              <a:t>AI in studies of star and stellar populations with CSST data</a:t>
            </a:r>
          </a:p>
        </p:txBody>
      </p:sp>
      <p:sp>
        <p:nvSpPr>
          <p:cNvPr id="3" name="副标题 2"/>
          <p:cNvSpPr>
            <a:spLocks noGrp="1"/>
          </p:cNvSpPr>
          <p:nvPr>
            <p:ph type="subTitle" idx="1"/>
            <p:custDataLst>
              <p:tags r:id="rId3"/>
            </p:custDataLst>
          </p:nvPr>
        </p:nvSpPr>
        <p:spPr>
          <a:xfrm>
            <a:off x="1244520" y="4106500"/>
            <a:ext cx="9799200" cy="1472400"/>
          </a:xfrm>
        </p:spPr>
        <p:txBody>
          <a:bodyPr/>
          <a:lstStyle/>
          <a:p>
            <a:r>
              <a:rPr lang="en-US" altLang="zh-CN"/>
              <a:t>LIU Chao</a:t>
            </a:r>
          </a:p>
          <a:p>
            <a:r>
              <a:rPr lang="en-US" altLang="zh-CN"/>
              <a:t>(National Astronomical Observatories, CAS)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lte_ratio_validation"/>
          <p:cNvPicPr>
            <a:picLocks noChangeAspect="1"/>
          </p:cNvPicPr>
          <p:nvPr/>
        </p:nvPicPr>
        <p:blipFill>
          <a:blip r:embed="rId4"/>
          <a:stretch>
            <a:fillRect/>
          </a:stretch>
        </p:blipFill>
        <p:spPr>
          <a:xfrm>
            <a:off x="1251585" y="3900170"/>
            <a:ext cx="10459720" cy="2700655"/>
          </a:xfrm>
          <a:prstGeom prst="rect">
            <a:avLst/>
          </a:prstGeom>
        </p:spPr>
      </p:pic>
      <p:sp>
        <p:nvSpPr>
          <p:cNvPr id="2" name="标题 1"/>
          <p:cNvSpPr>
            <a:spLocks noGrp="1"/>
          </p:cNvSpPr>
          <p:nvPr>
            <p:ph type="title"/>
            <p:custDataLst>
              <p:tags r:id="rId1"/>
            </p:custDataLst>
          </p:nvPr>
        </p:nvSpPr>
        <p:spPr/>
        <p:txBody>
          <a:bodyPr/>
          <a:lstStyle/>
          <a:p>
            <a:r>
              <a:rPr lang="en-US" altLang="zh-CN"/>
              <a:t>Test two---LTE validation</a:t>
            </a:r>
          </a:p>
        </p:txBody>
      </p:sp>
      <p:pic>
        <p:nvPicPr>
          <p:cNvPr id="4" name="图片 3" descr="halpha_line_transfer05"/>
          <p:cNvPicPr>
            <a:picLocks noChangeAspect="1"/>
          </p:cNvPicPr>
          <p:nvPr/>
        </p:nvPicPr>
        <p:blipFill>
          <a:blip r:embed="rId5"/>
          <a:srcRect b="46987"/>
          <a:stretch>
            <a:fillRect/>
          </a:stretch>
        </p:blipFill>
        <p:spPr>
          <a:xfrm>
            <a:off x="1163320" y="1657350"/>
            <a:ext cx="10485120" cy="2470150"/>
          </a:xfrm>
          <a:prstGeom prst="rect">
            <a:avLst/>
          </a:prstGeom>
        </p:spPr>
      </p:pic>
      <p:sp>
        <p:nvSpPr>
          <p:cNvPr id="5" name="文本框 4"/>
          <p:cNvSpPr txBox="1"/>
          <p:nvPr/>
        </p:nvSpPr>
        <p:spPr>
          <a:xfrm>
            <a:off x="7571105" y="1091565"/>
            <a:ext cx="2487295" cy="368300"/>
          </a:xfrm>
          <a:prstGeom prst="rect">
            <a:avLst/>
          </a:prstGeom>
          <a:noFill/>
        </p:spPr>
        <p:txBody>
          <a:bodyPr wrap="square" rtlCol="0">
            <a:spAutoFit/>
          </a:bodyPr>
          <a:lstStyle/>
          <a:p>
            <a:pPr defTabSz="914400">
              <a:tabLst>
                <a:tab pos="447675" algn="l"/>
              </a:tabLst>
            </a:pPr>
            <a:r>
              <a:rPr lang="en-US" altLang="zh-CN">
                <a:latin typeface="Courier New" panose="02070309020205020404" charset="0"/>
                <a:cs typeface="Courier New" panose="02070309020205020404" charset="0"/>
              </a:rPr>
              <a:t>Kirchhoff’s laws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sym typeface="+mn-ea"/>
              </a:rPr>
              <a:t>Test two---LTE validation</a:t>
            </a:r>
            <a:endParaRPr lang="zh-CN" altLang="en-US"/>
          </a:p>
        </p:txBody>
      </p:sp>
      <p:pic>
        <p:nvPicPr>
          <p:cNvPr id="4" name="图片 3" descr="lte_temperature_evolution"/>
          <p:cNvPicPr>
            <a:picLocks noChangeAspect="1"/>
          </p:cNvPicPr>
          <p:nvPr/>
        </p:nvPicPr>
        <p:blipFill>
          <a:blip r:embed="rId3"/>
          <a:stretch>
            <a:fillRect/>
          </a:stretch>
        </p:blipFill>
        <p:spPr>
          <a:xfrm>
            <a:off x="520065" y="1818640"/>
            <a:ext cx="10876915" cy="4077970"/>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t>Future plan</a:t>
            </a:r>
          </a:p>
        </p:txBody>
      </p:sp>
      <p:sp>
        <p:nvSpPr>
          <p:cNvPr id="4" name="文本框 3"/>
          <p:cNvSpPr txBox="1"/>
          <p:nvPr/>
        </p:nvSpPr>
        <p:spPr>
          <a:xfrm>
            <a:off x="681990" y="1873885"/>
            <a:ext cx="3550920" cy="922020"/>
          </a:xfrm>
          <a:prstGeom prst="rect">
            <a:avLst/>
          </a:prstGeom>
          <a:noFill/>
          <a:ln>
            <a:solidFill>
              <a:schemeClr val="tx1"/>
            </a:solidFill>
          </a:ln>
        </p:spPr>
        <p:txBody>
          <a:bodyPr wrap="square" rtlCol="0">
            <a:spAutoFit/>
          </a:bodyPr>
          <a:lstStyle/>
          <a:p>
            <a:r>
              <a:rPr lang="en-US" altLang="zh-CN" b="1">
                <a:effectLst>
                  <a:outerShdw blurRad="38100" dist="38100" dir="2700000" algn="tl">
                    <a:srgbClr val="000000">
                      <a:alpha val="43137"/>
                    </a:srgbClr>
                  </a:outerShdw>
                </a:effectLst>
                <a:latin typeface="Courier New" panose="02070309020205020404" charset="0"/>
                <a:cs typeface="Courier New" panose="02070309020205020404" charset="0"/>
              </a:rPr>
              <a:t>Deep learning algorithm to accelarate the reject samplings</a:t>
            </a:r>
          </a:p>
        </p:txBody>
      </p:sp>
      <p:sp>
        <p:nvSpPr>
          <p:cNvPr id="5" name="文本框 4"/>
          <p:cNvSpPr txBox="1"/>
          <p:nvPr/>
        </p:nvSpPr>
        <p:spPr>
          <a:xfrm>
            <a:off x="2867660" y="3112770"/>
            <a:ext cx="3144520" cy="922020"/>
          </a:xfrm>
          <a:prstGeom prst="rect">
            <a:avLst/>
          </a:prstGeom>
          <a:noFill/>
          <a:ln>
            <a:solidFill>
              <a:schemeClr val="tx1"/>
            </a:solidFill>
          </a:ln>
        </p:spPr>
        <p:txBody>
          <a:bodyPr wrap="square" rtlCol="0">
            <a:spAutoFit/>
          </a:bodyPr>
          <a:lstStyle/>
          <a:p>
            <a:pPr lvl="0" algn="l">
              <a:buClrTx/>
              <a:buSzTx/>
              <a:buFontTx/>
            </a:pPr>
            <a:r>
              <a:rPr lang="en-US" altLang="zh-CN" b="1">
                <a:effectLst>
                  <a:outerShdw blurRad="38100" dist="38100" dir="2700000" algn="tl">
                    <a:srgbClr val="000000">
                      <a:alpha val="43137"/>
                    </a:srgbClr>
                  </a:outerShdw>
                </a:effectLst>
                <a:latin typeface="Courier New" panose="02070309020205020404" charset="0"/>
                <a:cs typeface="Courier New" panose="02070309020205020404" charset="0"/>
                <a:sym typeface="+mn-ea"/>
              </a:rPr>
              <a:t>Generative AI to predict SEDs from given MVE</a:t>
            </a:r>
          </a:p>
        </p:txBody>
      </p:sp>
      <p:sp>
        <p:nvSpPr>
          <p:cNvPr id="6" name="文本框 5"/>
          <p:cNvSpPr txBox="1"/>
          <p:nvPr/>
        </p:nvSpPr>
        <p:spPr>
          <a:xfrm>
            <a:off x="5168265" y="4351655"/>
            <a:ext cx="3709670" cy="922020"/>
          </a:xfrm>
          <a:prstGeom prst="rect">
            <a:avLst/>
          </a:prstGeom>
          <a:noFill/>
          <a:ln>
            <a:solidFill>
              <a:schemeClr val="tx1"/>
            </a:solidFill>
          </a:ln>
        </p:spPr>
        <p:txBody>
          <a:bodyPr wrap="square" rtlCol="0">
            <a:spAutoFit/>
          </a:bodyPr>
          <a:lstStyle/>
          <a:p>
            <a:pPr lvl="0" algn="l">
              <a:buClrTx/>
              <a:buSzTx/>
              <a:buFontTx/>
            </a:pPr>
            <a:r>
              <a:rPr lang="en-US" altLang="zh-CN" b="1">
                <a:effectLst>
                  <a:outerShdw blurRad="38100" dist="38100" dir="2700000" algn="tl">
                    <a:srgbClr val="000000">
                      <a:alpha val="43137"/>
                    </a:srgbClr>
                  </a:outerShdw>
                </a:effectLst>
                <a:latin typeface="Courier New" panose="02070309020205020404" charset="0"/>
                <a:cs typeface="Courier New" panose="02070309020205020404" charset="0"/>
                <a:sym typeface="+mn-ea"/>
              </a:rPr>
              <a:t>MVEs as bricks to set up a stellar atmosphere or anything you like</a:t>
            </a:r>
          </a:p>
        </p:txBody>
      </p:sp>
      <p:sp>
        <p:nvSpPr>
          <p:cNvPr id="7" name="文本框 6"/>
          <p:cNvSpPr txBox="1"/>
          <p:nvPr/>
        </p:nvSpPr>
        <p:spPr>
          <a:xfrm>
            <a:off x="7807325" y="5590540"/>
            <a:ext cx="3688080" cy="645160"/>
          </a:xfrm>
          <a:prstGeom prst="rect">
            <a:avLst/>
          </a:prstGeom>
          <a:noFill/>
          <a:ln>
            <a:solidFill>
              <a:schemeClr val="tx1"/>
            </a:solidFill>
          </a:ln>
        </p:spPr>
        <p:txBody>
          <a:bodyPr wrap="square" rtlCol="0">
            <a:spAutoFit/>
          </a:bodyPr>
          <a:lstStyle/>
          <a:p>
            <a:pPr lvl="0" algn="l">
              <a:buClrTx/>
              <a:buSzTx/>
              <a:buFontTx/>
            </a:pPr>
            <a:r>
              <a:rPr lang="en-US" altLang="zh-CN" b="1">
                <a:effectLst>
                  <a:outerShdw blurRad="38100" dist="38100" dir="2700000" algn="tl">
                    <a:srgbClr val="000000">
                      <a:alpha val="43137"/>
                    </a:srgbClr>
                  </a:outerShdw>
                </a:effectLst>
                <a:latin typeface="Courier New" panose="02070309020205020404" charset="0"/>
                <a:cs typeface="Courier New" panose="02070309020205020404" charset="0"/>
                <a:sym typeface="+mn-ea"/>
              </a:rPr>
              <a:t>Combined with fluid dynamics</a:t>
            </a:r>
          </a:p>
        </p:txBody>
      </p:sp>
      <p:cxnSp>
        <p:nvCxnSpPr>
          <p:cNvPr id="8" name="肘形连接符 7"/>
          <p:cNvCxnSpPr>
            <a:stCxn id="4" idx="2"/>
            <a:endCxn id="5" idx="1"/>
          </p:cNvCxnSpPr>
          <p:nvPr/>
        </p:nvCxnSpPr>
        <p:spPr>
          <a:xfrm rot="5400000" flipV="1">
            <a:off x="2273618" y="2979738"/>
            <a:ext cx="777875" cy="410210"/>
          </a:xfrm>
          <a:prstGeom prst="bentConnector2">
            <a:avLst/>
          </a:prstGeom>
          <a:ln w="12700" cap="rnd">
            <a:solidFill>
              <a:schemeClr val="tx1"/>
            </a:solidFill>
            <a:round/>
            <a:tailEnd type="arrow" w="med" len="med"/>
          </a:ln>
        </p:spPr>
        <p:style>
          <a:lnRef idx="0">
            <a:srgbClr val="FFFFFF"/>
          </a:lnRef>
          <a:fillRef idx="0">
            <a:srgbClr val="FFFFFF"/>
          </a:fillRef>
          <a:effectRef idx="0">
            <a:srgbClr val="FFFFFF"/>
          </a:effectRef>
          <a:fontRef idx="minor">
            <a:schemeClr val="tx1"/>
          </a:fontRef>
        </p:style>
      </p:cxnSp>
      <p:cxnSp>
        <p:nvCxnSpPr>
          <p:cNvPr id="9" name="肘形连接符 8"/>
          <p:cNvCxnSpPr>
            <a:stCxn id="5" idx="2"/>
            <a:endCxn id="6" idx="1"/>
          </p:cNvCxnSpPr>
          <p:nvPr/>
        </p:nvCxnSpPr>
        <p:spPr>
          <a:xfrm rot="5400000" flipV="1">
            <a:off x="4415155" y="4059555"/>
            <a:ext cx="777875" cy="728345"/>
          </a:xfrm>
          <a:prstGeom prst="bentConnector2">
            <a:avLst/>
          </a:prstGeom>
          <a:ln w="12700" cap="rnd">
            <a:solidFill>
              <a:schemeClr val="tx1"/>
            </a:solidFill>
            <a:round/>
            <a:tailEnd type="arrow" w="med" len="med"/>
          </a:ln>
        </p:spPr>
        <p:style>
          <a:lnRef idx="0">
            <a:srgbClr val="FFFFFF"/>
          </a:lnRef>
          <a:fillRef idx="0">
            <a:srgbClr val="FFFFFF"/>
          </a:fillRef>
          <a:effectRef idx="0">
            <a:srgbClr val="FFFFFF"/>
          </a:effectRef>
          <a:fontRef idx="minor">
            <a:schemeClr val="tx1"/>
          </a:fontRef>
        </p:style>
      </p:cxnSp>
      <p:cxnSp>
        <p:nvCxnSpPr>
          <p:cNvPr id="10" name="肘形连接符 9"/>
          <p:cNvCxnSpPr>
            <a:stCxn id="6" idx="2"/>
            <a:endCxn id="7" idx="1"/>
          </p:cNvCxnSpPr>
          <p:nvPr/>
        </p:nvCxnSpPr>
        <p:spPr>
          <a:xfrm rot="5400000" flipV="1">
            <a:off x="7095490" y="5201285"/>
            <a:ext cx="639445" cy="784225"/>
          </a:xfrm>
          <a:prstGeom prst="bentConnector2">
            <a:avLst/>
          </a:prstGeom>
          <a:ln w="12700" cap="rnd">
            <a:solidFill>
              <a:schemeClr val="tx1"/>
            </a:solidFill>
            <a:round/>
            <a:tailEnd type="arrow" w="med" len="med"/>
          </a:ln>
        </p:spPr>
        <p:style>
          <a:lnRef idx="0">
            <a:srgbClr val="FFFFFF"/>
          </a:lnRef>
          <a:fillRef idx="0">
            <a:srgbClr val="FFFFFF"/>
          </a:fillRef>
          <a:effectRef idx="0">
            <a:srgbClr val="FFFFFF"/>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sym typeface="+mn-ea"/>
              </a:rPr>
              <a:t>Thinkings</a:t>
            </a:r>
            <a:endParaRPr lang="zh-CN" altLang="en-US"/>
          </a:p>
        </p:txBody>
      </p:sp>
      <p:sp>
        <p:nvSpPr>
          <p:cNvPr id="3" name="内容占位符 2"/>
          <p:cNvSpPr>
            <a:spLocks noGrp="1"/>
          </p:cNvSpPr>
          <p:nvPr>
            <p:ph idx="1"/>
            <p:custDataLst>
              <p:tags r:id="rId2"/>
            </p:custDataLst>
          </p:nvPr>
        </p:nvSpPr>
        <p:spPr/>
        <p:txBody>
          <a:bodyPr>
            <a:normAutofit lnSpcReduction="20000"/>
          </a:bodyPr>
          <a:lstStyle/>
          <a:p>
            <a:r>
              <a:rPr lang="en-US" altLang="zh-CN"/>
              <a:t>What does AI+Astronomy should be like?</a:t>
            </a:r>
          </a:p>
          <a:p>
            <a:pPr lvl="1"/>
            <a:r>
              <a:rPr lang="en-US" altLang="zh-CN"/>
              <a:t>Two types of AI applications</a:t>
            </a:r>
          </a:p>
          <a:p>
            <a:pPr lvl="2"/>
            <a:r>
              <a:rPr lang="en-US" altLang="zh-CN"/>
              <a:t>Algorithm</a:t>
            </a:r>
          </a:p>
          <a:p>
            <a:pPr lvl="2"/>
            <a:r>
              <a:rPr lang="en-US" altLang="zh-CN"/>
              <a:t>Agents</a:t>
            </a:r>
          </a:p>
          <a:p>
            <a:pPr lvl="0"/>
            <a:r>
              <a:rPr lang="en-US" altLang="zh-CN"/>
              <a:t>Both are essentially </a:t>
            </a:r>
            <a:r>
              <a:rPr lang="en-US"/>
              <a:t>combinatorial</a:t>
            </a:r>
            <a:r>
              <a:rPr lang="en-US" altLang="zh-CN"/>
              <a:t> optimization solvers</a:t>
            </a:r>
          </a:p>
          <a:p>
            <a:pPr lvl="1"/>
            <a:r>
              <a:rPr lang="en-US" altLang="zh-CN" sz="1600"/>
              <a:t>Finite and fixed solution spaces and clearly defined optimatization functions</a:t>
            </a:r>
            <a:endParaRPr lang="en-US" altLang="zh-CN"/>
          </a:p>
          <a:p>
            <a:pPr lvl="0"/>
            <a:r>
              <a:rPr lang="en-US" altLang="zh-CN"/>
              <a:t>However, discoveries do not always rely on combinatorial optimization </a:t>
            </a:r>
          </a:p>
          <a:p>
            <a:pPr lvl="1"/>
            <a:r>
              <a:rPr lang="en-US" altLang="zh-CN"/>
              <a:t>dynamical/infinite solution space or </a:t>
            </a:r>
            <a:r>
              <a:rPr lang="en-US" altLang="zh-CN">
                <a:sym typeface="+mn-ea"/>
              </a:rPr>
              <a:t>no optimatization functions</a:t>
            </a:r>
            <a:endParaRPr lang="en-US" altLang="zh-CN"/>
          </a:p>
          <a:p>
            <a:pPr lvl="1"/>
            <a:r>
              <a:rPr lang="en-US" altLang="zh-CN"/>
              <a:t>Astronomers (human), therefore, play irreplacable role: i.e. originality, perfessional judgement ability, and taste (intuition)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sym typeface="+mn-ea"/>
              </a:rPr>
              <a:t>AI+Astronomy paradigm</a:t>
            </a:r>
            <a:endParaRPr lang="zh-CN" altLang="en-US"/>
          </a:p>
        </p:txBody>
      </p:sp>
      <p:sp>
        <p:nvSpPr>
          <p:cNvPr id="48" name="文本框 47"/>
          <p:cNvSpPr txBox="1"/>
          <p:nvPr/>
        </p:nvSpPr>
        <p:spPr>
          <a:xfrm>
            <a:off x="1731010" y="4313555"/>
            <a:ext cx="3093085" cy="1198880"/>
          </a:xfrm>
          <a:prstGeom prst="rect">
            <a:avLst/>
          </a:prstGeom>
          <a:noFill/>
        </p:spPr>
        <p:txBody>
          <a:bodyPr wrap="square" rtlCol="0">
            <a:spAutoFit/>
          </a:bodyPr>
          <a:lstStyle/>
          <a:p>
            <a:r>
              <a:rPr lang="en-US" altLang="zh-CN">
                <a:latin typeface="Courier New" panose="02070309020205020404" charset="0"/>
                <a:cs typeface="Courier New" panose="02070309020205020404" charset="0"/>
              </a:rPr>
              <a:t>Non-combinatorial optimization problems</a:t>
            </a:r>
            <a:r>
              <a:rPr lang="zh-CN" altLang="en-US">
                <a:latin typeface="Courier New" panose="02070309020205020404" charset="0"/>
                <a:cs typeface="Courier New" panose="02070309020205020404" charset="0"/>
              </a:rPr>
              <a:t>：</a:t>
            </a:r>
          </a:p>
          <a:p>
            <a:r>
              <a:rPr lang="en-US" altLang="zh-CN" b="1">
                <a:solidFill>
                  <a:srgbClr val="FF0000"/>
                </a:solidFill>
                <a:effectLst>
                  <a:outerShdw blurRad="38100" dist="38100" dir="2700000" algn="tl">
                    <a:srgbClr val="000000">
                      <a:alpha val="43137"/>
                    </a:srgbClr>
                  </a:outerShdw>
                </a:effectLst>
                <a:latin typeface="Courier New" panose="02070309020205020404" charset="0"/>
                <a:cs typeface="Courier New" panose="02070309020205020404" charset="0"/>
              </a:rPr>
              <a:t>Originality, Judgment, and Taste (Intuition)</a:t>
            </a:r>
          </a:p>
        </p:txBody>
      </p:sp>
      <p:sp>
        <p:nvSpPr>
          <p:cNvPr id="49" name="文本框 48"/>
          <p:cNvSpPr txBox="1"/>
          <p:nvPr/>
        </p:nvSpPr>
        <p:spPr>
          <a:xfrm>
            <a:off x="1731010" y="2884805"/>
            <a:ext cx="3093085" cy="1198880"/>
          </a:xfrm>
          <a:prstGeom prst="rect">
            <a:avLst/>
          </a:prstGeom>
          <a:solidFill>
            <a:schemeClr val="bg1">
              <a:alpha val="69000"/>
            </a:schemeClr>
          </a:solidFill>
        </p:spPr>
        <p:txBody>
          <a:bodyPr wrap="square" rtlCol="0">
            <a:spAutoFit/>
          </a:bodyPr>
          <a:lstStyle/>
          <a:p>
            <a:r>
              <a:rPr lang="en-US" altLang="zh-CN">
                <a:solidFill>
                  <a:schemeClr val="tx1"/>
                </a:solidFill>
                <a:latin typeface="Courier New" panose="02070309020205020404" charset="0"/>
                <a:cs typeface="Courier New" panose="02070309020205020404" charset="0"/>
              </a:rPr>
              <a:t>combinatorial optimization problems</a:t>
            </a:r>
          </a:p>
          <a:p>
            <a:endParaRPr lang="en-US" altLang="zh-CN">
              <a:solidFill>
                <a:schemeClr val="tx1"/>
              </a:solidFill>
              <a:latin typeface="Courier New" panose="02070309020205020404" charset="0"/>
              <a:cs typeface="Courier New" panose="02070309020205020404" charset="0"/>
            </a:endParaRPr>
          </a:p>
          <a:p>
            <a:pPr algn="ctr"/>
            <a:r>
              <a:rPr lang="en-US" altLang="zh-CN">
                <a:solidFill>
                  <a:schemeClr val="tx1"/>
                </a:solidFill>
                <a:latin typeface="Courier New" panose="02070309020205020404" charset="0"/>
                <a:cs typeface="Courier New" panose="02070309020205020404" charset="0"/>
              </a:rPr>
              <a:t>VS.</a:t>
            </a:r>
            <a:endParaRPr lang="zh-CN" altLang="en-US">
              <a:solidFill>
                <a:schemeClr val="tx1"/>
              </a:solidFill>
              <a:latin typeface="Courier New" panose="02070309020205020404" charset="0"/>
              <a:cs typeface="Courier New" panose="02070309020205020404" charset="0"/>
            </a:endParaRPr>
          </a:p>
        </p:txBody>
      </p:sp>
      <p:pic>
        <p:nvPicPr>
          <p:cNvPr id="4" name="图片 3" descr="未命名文件(7)"/>
          <p:cNvPicPr>
            <a:picLocks noChangeAspect="1"/>
          </p:cNvPicPr>
          <p:nvPr/>
        </p:nvPicPr>
        <p:blipFill>
          <a:blip r:embed="rId3"/>
          <a:stretch>
            <a:fillRect/>
          </a:stretch>
        </p:blipFill>
        <p:spPr>
          <a:xfrm>
            <a:off x="4963795" y="520065"/>
            <a:ext cx="6461760" cy="5928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t>Summary</a:t>
            </a:r>
          </a:p>
        </p:txBody>
      </p:sp>
      <p:grpSp>
        <p:nvGrpSpPr>
          <p:cNvPr id="10" name="组合 9"/>
          <p:cNvGrpSpPr/>
          <p:nvPr/>
        </p:nvGrpSpPr>
        <p:grpSpPr>
          <a:xfrm>
            <a:off x="189230" y="2463800"/>
            <a:ext cx="3882390" cy="3321685"/>
            <a:chOff x="298" y="5335"/>
            <a:chExt cx="6114" cy="5231"/>
          </a:xfrm>
        </p:grpSpPr>
        <p:pic>
          <p:nvPicPr>
            <p:cNvPr id="4" name="图片 3"/>
            <p:cNvPicPr>
              <a:picLocks noChangeAspect="1"/>
            </p:cNvPicPr>
            <p:nvPr/>
          </p:nvPicPr>
          <p:blipFill>
            <a:blip r:embed="rId4"/>
            <a:stretch>
              <a:fillRect/>
            </a:stretch>
          </p:blipFill>
          <p:spPr>
            <a:xfrm>
              <a:off x="298" y="5335"/>
              <a:ext cx="2610" cy="2176"/>
            </a:xfrm>
            <a:prstGeom prst="rect">
              <a:avLst/>
            </a:prstGeom>
          </p:spPr>
        </p:pic>
        <p:pic>
          <p:nvPicPr>
            <p:cNvPr id="5" name="图片 4"/>
            <p:cNvPicPr>
              <a:picLocks noChangeAspect="1"/>
            </p:cNvPicPr>
            <p:nvPr/>
          </p:nvPicPr>
          <p:blipFill>
            <a:blip r:embed="rId5"/>
            <a:stretch>
              <a:fillRect/>
            </a:stretch>
          </p:blipFill>
          <p:spPr>
            <a:xfrm>
              <a:off x="2908" y="6307"/>
              <a:ext cx="3504" cy="4259"/>
            </a:xfrm>
            <a:prstGeom prst="rect">
              <a:avLst/>
            </a:prstGeom>
          </p:spPr>
        </p:pic>
      </p:grpSp>
      <p:grpSp>
        <p:nvGrpSpPr>
          <p:cNvPr id="11" name="组合 10"/>
          <p:cNvGrpSpPr/>
          <p:nvPr/>
        </p:nvGrpSpPr>
        <p:grpSpPr>
          <a:xfrm>
            <a:off x="4309110" y="2402205"/>
            <a:ext cx="3839210" cy="3382645"/>
            <a:chOff x="6786" y="5238"/>
            <a:chExt cx="6046" cy="5327"/>
          </a:xfrm>
        </p:grpSpPr>
        <p:pic>
          <p:nvPicPr>
            <p:cNvPr id="6" name="图片 5"/>
            <p:cNvPicPr>
              <a:picLocks noChangeAspect="1"/>
            </p:cNvPicPr>
            <p:nvPr/>
          </p:nvPicPr>
          <p:blipFill>
            <a:blip r:embed="rId6"/>
            <a:stretch>
              <a:fillRect/>
            </a:stretch>
          </p:blipFill>
          <p:spPr>
            <a:xfrm>
              <a:off x="7269" y="5238"/>
              <a:ext cx="1710" cy="2566"/>
            </a:xfrm>
            <a:prstGeom prst="rect">
              <a:avLst/>
            </a:prstGeom>
          </p:spPr>
        </p:pic>
        <p:pic>
          <p:nvPicPr>
            <p:cNvPr id="7" name="图片 6"/>
            <p:cNvPicPr>
              <a:picLocks noChangeAspect="1"/>
            </p:cNvPicPr>
            <p:nvPr/>
          </p:nvPicPr>
          <p:blipFill>
            <a:blip r:embed="rId7"/>
            <a:srcRect t="20476" b="14814"/>
            <a:stretch>
              <a:fillRect/>
            </a:stretch>
          </p:blipFill>
          <p:spPr>
            <a:xfrm>
              <a:off x="6786" y="8063"/>
              <a:ext cx="6046" cy="2503"/>
            </a:xfrm>
            <a:prstGeom prst="rect">
              <a:avLst/>
            </a:prstGeom>
          </p:spPr>
        </p:pic>
      </p:grpSp>
      <p:grpSp>
        <p:nvGrpSpPr>
          <p:cNvPr id="12" name="组合 11"/>
          <p:cNvGrpSpPr/>
          <p:nvPr/>
        </p:nvGrpSpPr>
        <p:grpSpPr>
          <a:xfrm>
            <a:off x="8562340" y="2301875"/>
            <a:ext cx="3406140" cy="3586480"/>
            <a:chOff x="13484" y="5080"/>
            <a:chExt cx="5364" cy="5648"/>
          </a:xfrm>
        </p:grpSpPr>
        <p:pic>
          <p:nvPicPr>
            <p:cNvPr id="8" name="图片 7"/>
            <p:cNvPicPr>
              <a:picLocks noChangeAspect="1"/>
            </p:cNvPicPr>
            <p:nvPr/>
          </p:nvPicPr>
          <p:blipFill>
            <a:blip r:embed="rId8"/>
            <a:stretch>
              <a:fillRect/>
            </a:stretch>
          </p:blipFill>
          <p:spPr>
            <a:xfrm>
              <a:off x="13750" y="5080"/>
              <a:ext cx="2619" cy="2184"/>
            </a:xfrm>
            <a:prstGeom prst="rect">
              <a:avLst/>
            </a:prstGeom>
          </p:spPr>
        </p:pic>
        <p:pic>
          <p:nvPicPr>
            <p:cNvPr id="9" name="图片 8"/>
            <p:cNvPicPr>
              <a:picLocks noChangeAspect="1"/>
            </p:cNvPicPr>
            <p:nvPr/>
          </p:nvPicPr>
          <p:blipFill>
            <a:blip r:embed="rId9"/>
            <a:srcRect b="17628"/>
            <a:stretch>
              <a:fillRect/>
            </a:stretch>
          </p:blipFill>
          <p:spPr>
            <a:xfrm>
              <a:off x="13484" y="7414"/>
              <a:ext cx="5364" cy="3314"/>
            </a:xfrm>
            <a:prstGeom prst="rect">
              <a:avLst/>
            </a:prstGeom>
          </p:spPr>
        </p:pic>
      </p:grpSp>
      <p:sp>
        <p:nvSpPr>
          <p:cNvPr id="14" name="文本框 13"/>
          <p:cNvSpPr txBox="1"/>
          <p:nvPr/>
        </p:nvSpPr>
        <p:spPr>
          <a:xfrm>
            <a:off x="364490" y="5949950"/>
            <a:ext cx="4987925" cy="645160"/>
          </a:xfrm>
          <a:prstGeom prst="rect">
            <a:avLst/>
          </a:prstGeom>
          <a:noFill/>
        </p:spPr>
        <p:txBody>
          <a:bodyPr wrap="square" rtlCol="0">
            <a:spAutoFit/>
          </a:bodyPr>
          <a:lstStyle/>
          <a:p>
            <a:pPr algn="ctr"/>
            <a:r>
              <a:rPr lang="en-US" altLang="zh-CN" b="1">
                <a:latin typeface="Courier New" panose="02070309020205020404" charset="0"/>
                <a:cs typeface="Courier New" panose="02070309020205020404" charset="0"/>
              </a:rPr>
              <a:t>AI will be able to take the place of Kepler</a:t>
            </a:r>
          </a:p>
        </p:txBody>
      </p:sp>
      <p:sp>
        <p:nvSpPr>
          <p:cNvPr id="15" name="文本框 14"/>
          <p:cNvSpPr txBox="1"/>
          <p:nvPr/>
        </p:nvSpPr>
        <p:spPr>
          <a:xfrm>
            <a:off x="7177405" y="5888355"/>
            <a:ext cx="4672965" cy="645160"/>
          </a:xfrm>
          <a:prstGeom prst="rect">
            <a:avLst/>
          </a:prstGeom>
          <a:noFill/>
        </p:spPr>
        <p:txBody>
          <a:bodyPr wrap="square" rtlCol="0">
            <a:spAutoFit/>
          </a:bodyPr>
          <a:lstStyle/>
          <a:p>
            <a:pPr algn="ctr"/>
            <a:r>
              <a:rPr lang="en-US" altLang="zh-CN" b="1">
                <a:latin typeface="Courier New" panose="02070309020205020404" charset="0"/>
                <a:cs typeface="Courier New" panose="02070309020205020404" charset="0"/>
              </a:rPr>
              <a:t>but will NOT be able to take the place of Newton</a:t>
            </a:r>
          </a:p>
        </p:txBody>
      </p:sp>
      <p:sp>
        <p:nvSpPr>
          <p:cNvPr id="13" name="文本框 12"/>
          <p:cNvSpPr txBox="1"/>
          <p:nvPr/>
        </p:nvSpPr>
        <p:spPr>
          <a:xfrm>
            <a:off x="6633210" y="406717"/>
            <a:ext cx="5080000" cy="1322070"/>
          </a:xfrm>
          <a:prstGeom prst="rect">
            <a:avLst/>
          </a:prstGeom>
        </p:spPr>
        <p:txBody>
          <a:bodyPr>
            <a:spAutoFit/>
          </a:bodyPr>
          <a:lstStyle/>
          <a:p>
            <a:pPr defTabSz="266700"/>
            <a:r>
              <a:rPr lang="en-US" altLang="zh-CN" sz="1600" b="1">
                <a:solidFill>
                  <a:srgbClr val="FF0000"/>
                </a:solidFill>
                <a:effectLst>
                  <a:outerShdw blurRad="38100" dist="38100" dir="2700000" algn="tl">
                    <a:srgbClr val="000000">
                      <a:alpha val="43137"/>
                    </a:srgbClr>
                  </a:outerShdw>
                </a:effectLst>
                <a:latin typeface="Courier New" panose="02070309020205020404"/>
                <a:ea typeface="宋体" pitchFamily="2" charset="-122"/>
              </a:rPr>
              <a:t>This needs professional knowledge, deep understanding of the nature of the physical world, and intuition of the direction, which would not be replaced by AI.</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normAutofit fontScale="90000"/>
          </a:bodyPr>
          <a:lstStyle/>
          <a:p>
            <a:r>
              <a:rPr lang="en-US" altLang="zh-CN">
                <a:sym typeface="+mn-ea"/>
              </a:rPr>
              <a:t>Chinese Space-station Survey Telescope (CSST)</a:t>
            </a:r>
            <a:endParaRPr lang="zh-CN" altLang="en-US"/>
          </a:p>
        </p:txBody>
      </p:sp>
      <p:pic>
        <p:nvPicPr>
          <p:cNvPr id="4" name="图片 3" descr="drag1925354016473468823"/>
          <p:cNvPicPr>
            <a:picLocks noChangeAspect="1"/>
          </p:cNvPicPr>
          <p:nvPr/>
        </p:nvPicPr>
        <p:blipFill>
          <a:blip r:embed="rId5"/>
          <a:stretch>
            <a:fillRect/>
          </a:stretch>
        </p:blipFill>
        <p:spPr>
          <a:xfrm>
            <a:off x="188595" y="2337435"/>
            <a:ext cx="11808460" cy="3117850"/>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a:bodyPr>
          <a:lstStyle/>
          <a:p>
            <a:r>
              <a:rPr lang="x-none" altLang="zh-CN">
                <a:cs typeface="Courier New" panose="02070309020205020404" charset="0"/>
              </a:rPr>
              <a:t>Scientific goals</a:t>
            </a:r>
          </a:p>
        </p:txBody>
      </p:sp>
      <p:grpSp>
        <p:nvGrpSpPr>
          <p:cNvPr id="2" name="组合 1"/>
          <p:cNvGrpSpPr/>
          <p:nvPr/>
        </p:nvGrpSpPr>
        <p:grpSpPr>
          <a:xfrm>
            <a:off x="796290" y="276225"/>
            <a:ext cx="11209020" cy="6228715"/>
            <a:chOff x="1254" y="435"/>
            <a:chExt cx="17652" cy="9809"/>
          </a:xfrm>
        </p:grpSpPr>
        <p:pic>
          <p:nvPicPr>
            <p:cNvPr id="1036" name="Picture 12" descr="Image result for cosmic large 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6" y="435"/>
              <a:ext cx="6171" cy="669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galaxy clu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2" y="5528"/>
              <a:ext cx="5378" cy="42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galaxi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8" y="7365"/>
              <a:ext cx="2831" cy="2879"/>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圆角 6"/>
            <p:cNvSpPr/>
            <p:nvPr/>
          </p:nvSpPr>
          <p:spPr>
            <a:xfrm>
              <a:off x="7737" y="7515"/>
              <a:ext cx="2085"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galaxies</a:t>
              </a:r>
            </a:p>
          </p:txBody>
        </p:sp>
        <p:sp>
          <p:nvSpPr>
            <p:cNvPr id="8" name="矩形: 圆角 7"/>
            <p:cNvSpPr/>
            <p:nvPr/>
          </p:nvSpPr>
          <p:spPr>
            <a:xfrm>
              <a:off x="9822" y="5551"/>
              <a:ext cx="2085"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galaxy clusters</a:t>
              </a:r>
            </a:p>
          </p:txBody>
        </p:sp>
        <p:sp>
          <p:nvSpPr>
            <p:cNvPr id="9" name="矩形: 圆角 8"/>
            <p:cNvSpPr/>
            <p:nvPr/>
          </p:nvSpPr>
          <p:spPr>
            <a:xfrm>
              <a:off x="16821" y="501"/>
              <a:ext cx="2085"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large structure</a:t>
              </a:r>
            </a:p>
            <a:p>
              <a:pPr algn="ctr"/>
              <a:r>
                <a:rPr lang="x-none" altLang="zh-CN" sz="1200" dirty="0"/>
                <a:t>&amp; cosmology</a:t>
              </a:r>
            </a:p>
          </p:txBody>
        </p:sp>
        <p:pic>
          <p:nvPicPr>
            <p:cNvPr id="1028" name="Picture 4" descr="Image result for sta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3095" y="7297"/>
              <a:ext cx="2526" cy="17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tar clust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78" y="7676"/>
              <a:ext cx="2354" cy="2568"/>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圆角 5"/>
            <p:cNvSpPr/>
            <p:nvPr/>
          </p:nvSpPr>
          <p:spPr>
            <a:xfrm>
              <a:off x="5231" y="7723"/>
              <a:ext cx="2085"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stellar populations</a:t>
              </a:r>
            </a:p>
          </p:txBody>
        </p:sp>
        <p:sp>
          <p:nvSpPr>
            <p:cNvPr id="11" name="矩形: 圆角 4"/>
            <p:cNvSpPr/>
            <p:nvPr/>
          </p:nvSpPr>
          <p:spPr>
            <a:xfrm>
              <a:off x="3634" y="8773"/>
              <a:ext cx="1447"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stars</a:t>
              </a:r>
            </a:p>
          </p:txBody>
        </p:sp>
        <p:pic>
          <p:nvPicPr>
            <p:cNvPr id="1038" name="Picture 14" descr="Image result for planet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27" y="6544"/>
              <a:ext cx="1407" cy="16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asteroid"/>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54" y="5528"/>
              <a:ext cx="1121" cy="1208"/>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圆角 3"/>
            <p:cNvSpPr/>
            <p:nvPr/>
          </p:nvSpPr>
          <p:spPr>
            <a:xfrm>
              <a:off x="1254" y="4962"/>
              <a:ext cx="1310"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000" dirty="0">
                  <a:solidFill>
                    <a:schemeClr val="tx1">
                      <a:lumMod val="75000"/>
                      <a:lumOff val="25000"/>
                    </a:schemeClr>
                  </a:solidFill>
                </a:rPr>
                <a:t>asteroids</a:t>
              </a:r>
            </a:p>
          </p:txBody>
        </p:sp>
        <p:sp>
          <p:nvSpPr>
            <p:cNvPr id="17" name="矩形: 圆角 16"/>
            <p:cNvSpPr/>
            <p:nvPr/>
          </p:nvSpPr>
          <p:spPr>
            <a:xfrm>
              <a:off x="2324" y="6605"/>
              <a:ext cx="1219" cy="589"/>
            </a:xfrm>
            <a:prstGeom prst="roundRect">
              <a:avLst/>
            </a:prstGeom>
            <a:solidFill>
              <a:schemeClr val="accent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altLang="zh-CN" sz="1200" dirty="0"/>
                <a:t>planets</a:t>
              </a:r>
            </a:p>
          </p:txBody>
        </p:sp>
      </p:grpSp>
      <p:sp>
        <p:nvSpPr>
          <p:cNvPr id="13" name="文本框 12"/>
          <p:cNvSpPr txBox="1"/>
          <p:nvPr/>
        </p:nvSpPr>
        <p:spPr>
          <a:xfrm>
            <a:off x="1775460" y="1616710"/>
            <a:ext cx="5520055" cy="3257550"/>
          </a:xfrm>
          <a:prstGeom prst="rect">
            <a:avLst/>
          </a:prstGeom>
          <a:noFill/>
        </p:spPr>
        <p:txBody>
          <a:bodyPr wrap="square" rtlCol="0">
            <a:noAutofit/>
          </a:bodyPr>
          <a:lstStyle/>
          <a:p>
            <a:r>
              <a:rPr lang="en-US" altLang="x-none" sz="1400">
                <a:latin typeface="Courier New" panose="02070309020205020404" charset="0"/>
                <a:cs typeface="Courier New" panose="02070309020205020404" charset="0"/>
                <a:sym typeface="+mn-ea"/>
              </a:rPr>
              <a:t>                 </a:t>
            </a:r>
            <a:r>
              <a:rPr lang="x-none" altLang="zh-CN">
                <a:highlight>
                  <a:srgbClr val="FFFF00"/>
                </a:highlight>
                <a:latin typeface="Courier New" panose="02070309020205020404" charset="0"/>
                <a:cs typeface="Courier New" panose="02070309020205020404" charset="0"/>
                <a:sym typeface="+mn-ea"/>
              </a:rPr>
              <a:t>nearby galaxies</a:t>
            </a:r>
            <a:endParaRPr lang="en-US" altLang="x-none">
              <a:latin typeface="Courier New" panose="02070309020205020404" charset="0"/>
              <a:cs typeface="Courier New" panose="02070309020205020404" charset="0"/>
              <a:sym typeface="+mn-ea"/>
            </a:endParaRPr>
          </a:p>
          <a:p>
            <a:r>
              <a:rPr lang="en-US" altLang="x-none" sz="1400">
                <a:highlight>
                  <a:srgbClr val="FFFF00"/>
                </a:highlight>
                <a:latin typeface="Courier New" panose="02070309020205020404" charset="0"/>
                <a:cs typeface="Courier New" panose="02070309020205020404" charset="0"/>
                <a:sym typeface="+mn-ea"/>
              </a:rPr>
              <a:t>T</a:t>
            </a:r>
            <a:r>
              <a:rPr lang="x-none" altLang="zh-CN" sz="1400">
                <a:highlight>
                  <a:srgbClr val="FFFF00"/>
                </a:highlight>
                <a:latin typeface="Courier New" panose="02070309020205020404" charset="0"/>
                <a:cs typeface="Courier New" panose="02070309020205020404" charset="0"/>
                <a:sym typeface="+mn-ea"/>
              </a:rPr>
              <a:t>he Milky Way</a:t>
            </a:r>
            <a:r>
              <a:rPr lang="en-US" altLang="x-none" sz="1400">
                <a:latin typeface="Courier New" panose="02070309020205020404" charset="0"/>
                <a:cs typeface="Courier New" panose="02070309020205020404" charset="0"/>
                <a:sym typeface="+mn-ea"/>
              </a:rPr>
              <a:t>       </a:t>
            </a:r>
            <a:r>
              <a:rPr lang="x-none" altLang="zh-CN" sz="1200">
                <a:latin typeface="Courier New" panose="02070309020205020404" charset="0"/>
                <a:cs typeface="Courier New" panose="02070309020205020404" charset="0"/>
                <a:sym typeface="+mn-ea"/>
              </a:rPr>
              <a:t>Solar system objects</a:t>
            </a:r>
            <a:endParaRPr lang="x-none" altLang="zh-CN" sz="3600">
              <a:latin typeface="Courier New" panose="02070309020205020404" charset="0"/>
              <a:cs typeface="Courier New" panose="02070309020205020404" charset="0"/>
            </a:endParaRPr>
          </a:p>
          <a:p>
            <a:r>
              <a:rPr lang="x-none" altLang="zh-CN" sz="3600">
                <a:latin typeface="Courier New" panose="02070309020205020404" charset="0"/>
                <a:cs typeface="Courier New" panose="02070309020205020404" charset="0"/>
              </a:rPr>
              <a:t>Cosmology</a:t>
            </a:r>
            <a:r>
              <a:rPr lang="en-US" altLang="x-none" sz="3600">
                <a:latin typeface="Courier New" panose="02070309020205020404" charset="0"/>
                <a:cs typeface="Courier New" panose="02070309020205020404" charset="0"/>
              </a:rPr>
              <a:t>  </a:t>
            </a:r>
            <a:r>
              <a:rPr lang="x-none" altLang="zh-CN" sz="1400">
                <a:latin typeface="Courier New" panose="02070309020205020404" charset="0"/>
                <a:cs typeface="Courier New" panose="02070309020205020404" charset="0"/>
                <a:sym typeface="+mn-ea"/>
              </a:rPr>
              <a:t>Astrometry</a:t>
            </a:r>
            <a:endParaRPr lang="x-none" altLang="zh-CN" sz="3600">
              <a:latin typeface="Courier New" panose="02070309020205020404" charset="0"/>
              <a:cs typeface="Courier New" panose="02070309020205020404" charset="0"/>
            </a:endParaRPr>
          </a:p>
          <a:p>
            <a:r>
              <a:rPr lang="en-US" altLang="x-none" sz="2000">
                <a:latin typeface="Courier New" panose="02070309020205020404" charset="0"/>
                <a:cs typeface="Courier New" panose="02070309020205020404" charset="0"/>
                <a:sym typeface="+mn-ea"/>
              </a:rPr>
              <a:t>   </a:t>
            </a:r>
            <a:r>
              <a:rPr lang="x-none" altLang="zh-CN" sz="1000">
                <a:latin typeface="Courier New" panose="02070309020205020404" charset="0"/>
                <a:cs typeface="Courier New" panose="02070309020205020404" charset="0"/>
                <a:sym typeface="+mn-ea"/>
              </a:rPr>
              <a:t>Stellar physics</a:t>
            </a:r>
            <a:r>
              <a:rPr lang="en-US" altLang="x-none" sz="1200">
                <a:latin typeface="Courier New" panose="02070309020205020404" charset="0"/>
                <a:cs typeface="Courier New" panose="02070309020205020404" charset="0"/>
                <a:sym typeface="+mn-ea"/>
              </a:rPr>
              <a:t>      </a:t>
            </a:r>
            <a:r>
              <a:rPr lang="x-none" altLang="zh-CN" sz="1400">
                <a:latin typeface="Courier New" panose="02070309020205020404" charset="0"/>
                <a:cs typeface="Courier New" panose="02070309020205020404" charset="0"/>
                <a:sym typeface="+mn-ea"/>
              </a:rPr>
              <a:t>Exoplanets</a:t>
            </a:r>
            <a:r>
              <a:rPr lang="en-US" altLang="x-none" sz="1400">
                <a:latin typeface="Courier New" panose="02070309020205020404" charset="0"/>
                <a:cs typeface="Courier New" panose="02070309020205020404" charset="0"/>
                <a:sym typeface="+mn-ea"/>
              </a:rPr>
              <a:t>   </a:t>
            </a:r>
            <a:r>
              <a:rPr lang="en-US" altLang="x-none" sz="1000">
                <a:latin typeface="Courier New" panose="02070309020205020404" charset="0"/>
                <a:cs typeface="Courier New" panose="02070309020205020404" charset="0"/>
                <a:sym typeface="+mn-ea"/>
              </a:rPr>
              <a:t>star formation</a:t>
            </a:r>
            <a:endParaRPr lang="x-none" altLang="zh-CN" sz="1200">
              <a:latin typeface="Courier New" panose="02070309020205020404" charset="0"/>
              <a:cs typeface="Courier New" panose="02070309020205020404" charset="0"/>
            </a:endParaRPr>
          </a:p>
          <a:p>
            <a:r>
              <a:rPr lang="en-US" altLang="x-none" sz="2000">
                <a:latin typeface="Courier New" panose="02070309020205020404" charset="0"/>
                <a:cs typeface="Courier New" panose="02070309020205020404" charset="0"/>
                <a:sym typeface="+mn-ea"/>
              </a:rPr>
              <a:t>              </a:t>
            </a:r>
            <a:r>
              <a:rPr lang="x-none" altLang="zh-CN" sz="2000">
                <a:latin typeface="Courier New" panose="02070309020205020404" charset="0"/>
                <a:cs typeface="Courier New" panose="02070309020205020404" charset="0"/>
                <a:sym typeface="+mn-ea"/>
              </a:rPr>
              <a:t>Galaxies and AGN</a:t>
            </a:r>
            <a:r>
              <a:rPr lang="en-US" altLang="x-none" sz="2000">
                <a:latin typeface="Courier New" panose="02070309020205020404" charset="0"/>
                <a:cs typeface="Courier New" panose="02070309020205020404" charset="0"/>
                <a:sym typeface="+mn-ea"/>
              </a:rPr>
              <a:t>s</a:t>
            </a:r>
            <a:endParaRPr lang="x-none" altLang="zh-CN" sz="1600">
              <a:latin typeface="Courier New" panose="02070309020205020404" charset="0"/>
              <a:cs typeface="Courier New" panose="02070309020205020404" charset="0"/>
              <a:sym typeface="+mn-ea"/>
            </a:endParaRPr>
          </a:p>
          <a:p>
            <a:r>
              <a:rPr lang="en-US" altLang="x-none" sz="1200">
                <a:latin typeface="Courier New" panose="02070309020205020404" charset="0"/>
                <a:cs typeface="Courier New" panose="02070309020205020404" charset="0"/>
                <a:sym typeface="+mn-ea"/>
              </a:rPr>
              <a:t>         </a:t>
            </a:r>
            <a:r>
              <a:rPr lang="x-none" altLang="zh-CN" sz="1000">
                <a:latin typeface="Courier New" panose="02070309020205020404" charset="0"/>
                <a:cs typeface="Courier New" panose="02070309020205020404" charset="0"/>
                <a:sym typeface="+mn-ea"/>
              </a:rPr>
              <a:t>Transients and variables</a:t>
            </a:r>
            <a:endParaRPr lang="x-none" altLang="zh-CN" sz="1600">
              <a:latin typeface="Courier New" panose="02070309020205020404" charset="0"/>
              <a:cs typeface="Courier New" panose="02070309020205020404" charset="0"/>
            </a:endParaRPr>
          </a:p>
          <a:p>
            <a:endParaRPr lang="x-none" altLang="zh-CN" sz="1600">
              <a:latin typeface="Courier New" panose="02070309020205020404" charset="0"/>
              <a:cs typeface="Courier New" panose="02070309020205020404" charset="0"/>
            </a:endParaRPr>
          </a:p>
          <a:p>
            <a:endParaRPr lang="x-none" altLang="zh-CN" sz="1600">
              <a:latin typeface="Courier New" panose="02070309020205020404" charset="0"/>
              <a:cs typeface="Courier New" panose="02070309020205020404" charset="0"/>
            </a:endParaRPr>
          </a:p>
          <a:p>
            <a:endParaRPr lang="x-none" altLang="zh-CN" sz="1600">
              <a:latin typeface="Courier New" panose="02070309020205020404" charset="0"/>
              <a:cs typeface="Courier New" panose="020703090202050204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drag3650223349819434016"/>
          <p:cNvPicPr>
            <a:picLocks noChangeAspect="1"/>
          </p:cNvPicPr>
          <p:nvPr/>
        </p:nvPicPr>
        <p:blipFill>
          <a:blip r:embed="rId3"/>
          <a:stretch>
            <a:fillRect/>
          </a:stretch>
        </p:blipFill>
        <p:spPr>
          <a:xfrm>
            <a:off x="135890" y="4445"/>
            <a:ext cx="11907520" cy="6858000"/>
          </a:xfrm>
          <a:prstGeom prst="rect">
            <a:avLst/>
          </a:prstGeom>
        </p:spPr>
      </p:pic>
      <p:sp>
        <p:nvSpPr>
          <p:cNvPr id="2" name="矩形 1"/>
          <p:cNvSpPr/>
          <p:nvPr/>
        </p:nvSpPr>
        <p:spPr>
          <a:xfrm>
            <a:off x="538480" y="3084195"/>
            <a:ext cx="11654155" cy="68897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 name="矩形 2"/>
          <p:cNvSpPr/>
          <p:nvPr/>
        </p:nvSpPr>
        <p:spPr>
          <a:xfrm>
            <a:off x="4664710" y="4134485"/>
            <a:ext cx="2546350" cy="2606040"/>
          </a:xfrm>
          <a:prstGeom prst="rect">
            <a:avLst/>
          </a:prstGeom>
          <a:noFill/>
          <a:ln w="762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文本框 4"/>
          <p:cNvSpPr txBox="1"/>
          <p:nvPr/>
        </p:nvSpPr>
        <p:spPr>
          <a:xfrm>
            <a:off x="9702800" y="927735"/>
            <a:ext cx="2011680" cy="368300"/>
          </a:xfrm>
          <a:prstGeom prst="rect">
            <a:avLst/>
          </a:prstGeom>
          <a:solidFill>
            <a:schemeClr val="bg1"/>
          </a:solidFill>
        </p:spPr>
        <p:txBody>
          <a:bodyPr wrap="square" rtlCol="0">
            <a:spAutoFit/>
          </a:bodyPr>
          <a:lstStyle/>
          <a:p>
            <a:r>
              <a:rPr lang="en-US" altLang="zh-CN">
                <a:latin typeface="Courier New" panose="02070309020205020404" charset="0"/>
                <a:cs typeface="Courier New" panose="02070309020205020404" charset="0"/>
              </a:rPr>
              <a:t>Main mirror</a:t>
            </a:r>
          </a:p>
        </p:txBody>
      </p:sp>
      <p:sp>
        <p:nvSpPr>
          <p:cNvPr id="6" name="文本框 5"/>
          <p:cNvSpPr txBox="1"/>
          <p:nvPr/>
        </p:nvSpPr>
        <p:spPr>
          <a:xfrm>
            <a:off x="6436360" y="1565275"/>
            <a:ext cx="929005" cy="398780"/>
          </a:xfrm>
          <a:prstGeom prst="rect">
            <a:avLst/>
          </a:prstGeom>
          <a:solidFill>
            <a:schemeClr val="bg1"/>
          </a:solidFill>
        </p:spPr>
        <p:txBody>
          <a:bodyPr wrap="square" rtlCol="0">
            <a:spAutoFit/>
          </a:bodyPr>
          <a:lstStyle/>
          <a:p>
            <a:r>
              <a:rPr lang="en-US" altLang="zh-CN" sz="1000" b="1">
                <a:latin typeface="Courier New" panose="02070309020205020404" charset="0"/>
                <a:cs typeface="Courier New" panose="02070309020205020404" charset="0"/>
              </a:rPr>
              <a:t>Secondary mirror</a:t>
            </a:r>
          </a:p>
        </p:txBody>
      </p:sp>
      <p:sp>
        <p:nvSpPr>
          <p:cNvPr id="7" name="文本框 6"/>
          <p:cNvSpPr txBox="1"/>
          <p:nvPr/>
        </p:nvSpPr>
        <p:spPr>
          <a:xfrm>
            <a:off x="9791065" y="1908175"/>
            <a:ext cx="1660525" cy="645160"/>
          </a:xfrm>
          <a:prstGeom prst="rect">
            <a:avLst/>
          </a:prstGeom>
          <a:solidFill>
            <a:schemeClr val="bg1"/>
          </a:solidFill>
        </p:spPr>
        <p:txBody>
          <a:bodyPr wrap="square" rtlCol="0">
            <a:spAutoFit/>
          </a:bodyPr>
          <a:lstStyle/>
          <a:p>
            <a:r>
              <a:rPr lang="en-US" altLang="zh-CN">
                <a:latin typeface="Courier New" panose="02070309020205020404" charset="0"/>
                <a:cs typeface="Courier New" panose="02070309020205020404" charset="0"/>
              </a:rPr>
              <a:t>Tertiary mirror</a:t>
            </a:r>
          </a:p>
        </p:txBody>
      </p:sp>
      <p:sp>
        <p:nvSpPr>
          <p:cNvPr id="8" name="文本框 7"/>
          <p:cNvSpPr txBox="1"/>
          <p:nvPr/>
        </p:nvSpPr>
        <p:spPr>
          <a:xfrm>
            <a:off x="6706870" y="2016760"/>
            <a:ext cx="923290" cy="460375"/>
          </a:xfrm>
          <a:prstGeom prst="rect">
            <a:avLst/>
          </a:prstGeom>
          <a:solidFill>
            <a:schemeClr val="bg1"/>
          </a:solidFill>
        </p:spPr>
        <p:txBody>
          <a:bodyPr wrap="square" rtlCol="0">
            <a:spAutoFit/>
          </a:bodyPr>
          <a:lstStyle/>
          <a:p>
            <a:r>
              <a:rPr lang="en-US" altLang="zh-CN" sz="1200" b="1">
                <a:latin typeface="Courier New" panose="02070309020205020404" charset="0"/>
                <a:cs typeface="Courier New" panose="02070309020205020404" charset="0"/>
              </a:rPr>
              <a:t>Folding mirror</a:t>
            </a:r>
          </a:p>
        </p:txBody>
      </p:sp>
      <p:sp>
        <p:nvSpPr>
          <p:cNvPr id="9" name="文本框 8"/>
          <p:cNvSpPr txBox="1"/>
          <p:nvPr/>
        </p:nvSpPr>
        <p:spPr>
          <a:xfrm>
            <a:off x="9702800" y="2566670"/>
            <a:ext cx="1606550" cy="517525"/>
          </a:xfrm>
          <a:prstGeom prst="rect">
            <a:avLst/>
          </a:prstGeom>
          <a:solidFill>
            <a:schemeClr val="bg1"/>
          </a:solidFill>
        </p:spPr>
        <p:txBody>
          <a:bodyPr wrap="square" rtlCol="0">
            <a:noAutofit/>
          </a:bodyPr>
          <a:lstStyle/>
          <a:p>
            <a:r>
              <a:rPr lang="en-US" altLang="zh-CN" sz="1400" b="1">
                <a:latin typeface="Courier New" panose="02070309020205020404" charset="0"/>
                <a:cs typeface="Courier New" panose="02070309020205020404" charset="0"/>
              </a:rPr>
              <a:t>Focal plane</a:t>
            </a:r>
          </a:p>
        </p:txBody>
      </p:sp>
      <p:sp>
        <p:nvSpPr>
          <p:cNvPr id="10" name="文本框 9"/>
          <p:cNvSpPr txBox="1"/>
          <p:nvPr/>
        </p:nvSpPr>
        <p:spPr>
          <a:xfrm>
            <a:off x="6045200" y="2529840"/>
            <a:ext cx="1365885" cy="922020"/>
          </a:xfrm>
          <a:prstGeom prst="rect">
            <a:avLst/>
          </a:prstGeom>
          <a:solidFill>
            <a:schemeClr val="bg1"/>
          </a:solidFill>
        </p:spPr>
        <p:txBody>
          <a:bodyPr wrap="square" rtlCol="0">
            <a:spAutoFit/>
          </a:bodyPr>
          <a:lstStyle/>
          <a:p>
            <a:r>
              <a:rPr lang="en-US" altLang="zh-CN">
                <a:latin typeface="Courier New" panose="02070309020205020404" charset="0"/>
                <a:cs typeface="Courier New" panose="02070309020205020404" charset="0"/>
              </a:rPr>
              <a:t>Main Survey Camera</a:t>
            </a:r>
          </a:p>
        </p:txBody>
      </p:sp>
      <p:sp>
        <p:nvSpPr>
          <p:cNvPr id="11" name="文本框 10"/>
          <p:cNvSpPr txBox="1"/>
          <p:nvPr/>
        </p:nvSpPr>
        <p:spPr>
          <a:xfrm>
            <a:off x="407670" y="986155"/>
            <a:ext cx="2032000" cy="1076325"/>
          </a:xfrm>
          <a:prstGeom prst="rect">
            <a:avLst/>
          </a:prstGeom>
          <a:noFill/>
        </p:spPr>
        <p:txBody>
          <a:bodyPr wrap="square" rtlCol="0">
            <a:spAutoFit/>
          </a:bodyPr>
          <a:lstStyle/>
          <a:p>
            <a:r>
              <a:rPr lang="en-US" altLang="zh-CN" sz="1600" b="1">
                <a:latin typeface="Courier New" panose="02070309020205020404" charset="0"/>
                <a:cs typeface="Courier New" panose="02070309020205020404" charset="0"/>
              </a:rPr>
              <a:t>2 meter off-axis three-mirror optical system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612140" y="0"/>
            <a:ext cx="5487670" cy="1108075"/>
          </a:xfrm>
        </p:spPr>
        <p:txBody>
          <a:bodyPr>
            <a:normAutofit/>
          </a:bodyPr>
          <a:lstStyle/>
          <a:p>
            <a:r>
              <a:rPr lang="x-none" altLang="zh-CN" dirty="0"/>
              <a:t>Main Survey</a:t>
            </a:r>
          </a:p>
        </p:txBody>
      </p:sp>
      <p:grpSp>
        <p:nvGrpSpPr>
          <p:cNvPr id="6" name="组合 5"/>
          <p:cNvGrpSpPr/>
          <p:nvPr/>
        </p:nvGrpSpPr>
        <p:grpSpPr>
          <a:xfrm>
            <a:off x="880110" y="1740535"/>
            <a:ext cx="4915535" cy="4903221"/>
            <a:chOff x="3447122" y="1331077"/>
            <a:chExt cx="4479300" cy="4809092"/>
          </a:xfrm>
          <a:effectLst>
            <a:outerShdw blurRad="76200" dir="18900000" sy="23000" kx="-1200000" algn="bl" rotWithShape="0">
              <a:prstClr val="black">
                <a:alpha val="20000"/>
              </a:prstClr>
            </a:outerShdw>
          </a:effectLst>
        </p:grpSpPr>
        <p:grpSp>
          <p:nvGrpSpPr>
            <p:cNvPr id="7" name="组合 6"/>
            <p:cNvGrpSpPr/>
            <p:nvPr/>
          </p:nvGrpSpPr>
          <p:grpSpPr>
            <a:xfrm>
              <a:off x="4394981" y="1346510"/>
              <a:ext cx="3531441" cy="4164979"/>
              <a:chOff x="4903939" y="1290518"/>
              <a:chExt cx="3531441" cy="4164979"/>
            </a:xfrm>
          </p:grpSpPr>
          <p:sp>
            <p:nvSpPr>
              <p:cNvPr id="16" name="矩形 15"/>
              <p:cNvSpPr/>
              <p:nvPr/>
            </p:nvSpPr>
            <p:spPr>
              <a:xfrm>
                <a:off x="5653890" y="4126103"/>
                <a:ext cx="637563" cy="620785"/>
              </a:xfrm>
              <a:prstGeom prst="rect">
                <a:avLst/>
              </a:prstGeom>
              <a:solidFill>
                <a:srgbClr val="FD96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r</a:t>
                </a:r>
                <a:endParaRPr lang="zh-CN" altLang="en-US" sz="1350" dirty="0"/>
              </a:p>
            </p:txBody>
          </p:sp>
          <p:sp>
            <p:nvSpPr>
              <p:cNvPr id="17" name="矩形 16"/>
              <p:cNvSpPr/>
              <p:nvPr/>
            </p:nvSpPr>
            <p:spPr>
              <a:xfrm>
                <a:off x="6365932" y="4126220"/>
                <a:ext cx="637563" cy="620785"/>
              </a:xfrm>
              <a:prstGeom prst="rect">
                <a:avLst/>
              </a:prstGeom>
              <a:solidFill>
                <a:srgbClr val="02C6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g</a:t>
                </a:r>
                <a:endParaRPr lang="zh-CN" altLang="en-US" sz="1350" dirty="0"/>
              </a:p>
            </p:txBody>
          </p:sp>
          <p:sp>
            <p:nvSpPr>
              <p:cNvPr id="18" name="矩形 17"/>
              <p:cNvSpPr/>
              <p:nvPr/>
            </p:nvSpPr>
            <p:spPr>
              <a:xfrm>
                <a:off x="7077974" y="4126220"/>
                <a:ext cx="637563" cy="620785"/>
              </a:xfrm>
              <a:prstGeom prst="rect">
                <a:avLst/>
              </a:prstGeom>
              <a:solidFill>
                <a:srgbClr val="F2545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err="1"/>
                  <a:t>i</a:t>
                </a:r>
                <a:endParaRPr lang="zh-CN" altLang="en-US" sz="1350" dirty="0"/>
              </a:p>
            </p:txBody>
          </p:sp>
          <p:sp>
            <p:nvSpPr>
              <p:cNvPr id="19" name="矩形 18"/>
              <p:cNvSpPr/>
              <p:nvPr/>
            </p:nvSpPr>
            <p:spPr>
              <a:xfrm>
                <a:off x="7790017" y="4126028"/>
                <a:ext cx="637563" cy="620785"/>
              </a:xfrm>
              <a:prstGeom prst="rect">
                <a:avLst/>
              </a:prstGeom>
              <a:solidFill>
                <a:srgbClr val="6F17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y</a:t>
                </a:r>
                <a:endParaRPr lang="zh-CN" altLang="en-US" sz="1350" dirty="0"/>
              </a:p>
            </p:txBody>
          </p:sp>
          <p:sp>
            <p:nvSpPr>
              <p:cNvPr id="20" name="矩形 19"/>
              <p:cNvSpPr/>
              <p:nvPr/>
            </p:nvSpPr>
            <p:spPr>
              <a:xfrm>
                <a:off x="5625458" y="3417111"/>
                <a:ext cx="637563" cy="620785"/>
              </a:xfrm>
              <a:prstGeom prst="rect">
                <a:avLst/>
              </a:prstGeom>
              <a:solidFill>
                <a:srgbClr val="170B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u</a:t>
                </a:r>
                <a:endParaRPr lang="zh-CN" altLang="en-US" sz="1350" dirty="0"/>
              </a:p>
            </p:txBody>
          </p:sp>
          <p:sp>
            <p:nvSpPr>
              <p:cNvPr id="21" name="矩形 20"/>
              <p:cNvSpPr/>
              <p:nvPr/>
            </p:nvSpPr>
            <p:spPr>
              <a:xfrm>
                <a:off x="4903939" y="3417342"/>
                <a:ext cx="637563" cy="620785"/>
              </a:xfrm>
              <a:prstGeom prst="rect">
                <a:avLst/>
              </a:prstGeom>
              <a:solidFill>
                <a:srgbClr val="6F17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y</a:t>
                </a:r>
                <a:endParaRPr lang="zh-CN" altLang="en-US" sz="1350" dirty="0"/>
              </a:p>
            </p:txBody>
          </p:sp>
          <p:sp>
            <p:nvSpPr>
              <p:cNvPr id="22" name="矩形 21"/>
              <p:cNvSpPr/>
              <p:nvPr/>
            </p:nvSpPr>
            <p:spPr>
              <a:xfrm>
                <a:off x="6346977" y="3417151"/>
                <a:ext cx="637563" cy="620785"/>
              </a:xfrm>
              <a:prstGeom prst="rect">
                <a:avLst/>
              </a:prstGeom>
              <a:solidFill>
                <a:srgbClr val="6D0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NUV</a:t>
                </a:r>
                <a:endParaRPr lang="zh-CN" altLang="en-US" sz="1350" dirty="0"/>
              </a:p>
            </p:txBody>
          </p:sp>
          <p:sp>
            <p:nvSpPr>
              <p:cNvPr id="23" name="矩形 22"/>
              <p:cNvSpPr/>
              <p:nvPr/>
            </p:nvSpPr>
            <p:spPr>
              <a:xfrm>
                <a:off x="7068496" y="3417151"/>
                <a:ext cx="637563" cy="620785"/>
              </a:xfrm>
              <a:prstGeom prst="rect">
                <a:avLst/>
              </a:prstGeom>
              <a:solidFill>
                <a:srgbClr val="6D0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NUV</a:t>
                </a:r>
                <a:endParaRPr lang="zh-CN" altLang="en-US" sz="1350" dirty="0"/>
              </a:p>
            </p:txBody>
          </p:sp>
          <p:sp>
            <p:nvSpPr>
              <p:cNvPr id="24" name="矩形 23"/>
              <p:cNvSpPr/>
              <p:nvPr/>
            </p:nvSpPr>
            <p:spPr>
              <a:xfrm>
                <a:off x="6346977" y="2708082"/>
                <a:ext cx="637563" cy="620785"/>
              </a:xfrm>
              <a:prstGeom prst="rect">
                <a:avLst/>
              </a:prstGeom>
              <a:solidFill>
                <a:srgbClr val="6D0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NUV</a:t>
                </a:r>
                <a:endParaRPr lang="zh-CN" altLang="en-US" sz="1350" dirty="0"/>
              </a:p>
            </p:txBody>
          </p:sp>
          <p:sp>
            <p:nvSpPr>
              <p:cNvPr id="25" name="矩形 24"/>
              <p:cNvSpPr/>
              <p:nvPr/>
            </p:nvSpPr>
            <p:spPr>
              <a:xfrm>
                <a:off x="5625458" y="2708119"/>
                <a:ext cx="637563" cy="620785"/>
              </a:xfrm>
              <a:prstGeom prst="rect">
                <a:avLst/>
              </a:prstGeom>
              <a:solidFill>
                <a:srgbClr val="6D0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NUV</a:t>
                </a:r>
                <a:endParaRPr lang="zh-CN" altLang="en-US" sz="1350" dirty="0"/>
              </a:p>
            </p:txBody>
          </p:sp>
          <p:sp>
            <p:nvSpPr>
              <p:cNvPr id="26" name="矩形 25"/>
              <p:cNvSpPr/>
              <p:nvPr/>
            </p:nvSpPr>
            <p:spPr>
              <a:xfrm>
                <a:off x="7790017" y="2707890"/>
                <a:ext cx="637563" cy="620785"/>
              </a:xfrm>
              <a:prstGeom prst="rect">
                <a:avLst/>
              </a:prstGeom>
              <a:solidFill>
                <a:srgbClr val="6F17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y</a:t>
                </a:r>
                <a:endParaRPr lang="zh-CN" altLang="en-US" sz="1350" dirty="0"/>
              </a:p>
            </p:txBody>
          </p:sp>
          <p:sp>
            <p:nvSpPr>
              <p:cNvPr id="27" name="矩形 26"/>
              <p:cNvSpPr/>
              <p:nvPr/>
            </p:nvSpPr>
            <p:spPr>
              <a:xfrm>
                <a:off x="7068496" y="2708082"/>
                <a:ext cx="637563" cy="620785"/>
              </a:xfrm>
              <a:prstGeom prst="rect">
                <a:avLst/>
              </a:prstGeom>
              <a:solidFill>
                <a:srgbClr val="170B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u</a:t>
                </a:r>
                <a:endParaRPr lang="zh-CN" altLang="en-US" sz="1350" dirty="0"/>
              </a:p>
            </p:txBody>
          </p:sp>
          <p:sp>
            <p:nvSpPr>
              <p:cNvPr id="28" name="矩形 27"/>
              <p:cNvSpPr/>
              <p:nvPr/>
            </p:nvSpPr>
            <p:spPr>
              <a:xfrm>
                <a:off x="7790017" y="3416959"/>
                <a:ext cx="637563" cy="620785"/>
              </a:xfrm>
              <a:prstGeom prst="rect">
                <a:avLst/>
              </a:prstGeom>
              <a:solidFill>
                <a:srgbClr val="BE282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t>z</a:t>
                </a:r>
                <a:endParaRPr lang="zh-CN" altLang="en-US" sz="1350" dirty="0"/>
              </a:p>
            </p:txBody>
          </p:sp>
          <p:sp>
            <p:nvSpPr>
              <p:cNvPr id="29" name="矩形 28"/>
              <p:cNvSpPr/>
              <p:nvPr/>
            </p:nvSpPr>
            <p:spPr>
              <a:xfrm>
                <a:off x="4903939" y="2708273"/>
                <a:ext cx="637563" cy="620785"/>
              </a:xfrm>
              <a:prstGeom prst="rect">
                <a:avLst/>
              </a:prstGeom>
              <a:solidFill>
                <a:srgbClr val="BE28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z</a:t>
                </a:r>
                <a:endParaRPr lang="zh-CN" altLang="en-US" sz="1350" dirty="0"/>
              </a:p>
            </p:txBody>
          </p:sp>
          <p:sp>
            <p:nvSpPr>
              <p:cNvPr id="30" name="矩形 29"/>
              <p:cNvSpPr/>
              <p:nvPr/>
            </p:nvSpPr>
            <p:spPr>
              <a:xfrm>
                <a:off x="4903939" y="1999204"/>
                <a:ext cx="637563" cy="620785"/>
              </a:xfrm>
              <a:prstGeom prst="rect">
                <a:avLst/>
              </a:prstGeom>
              <a:solidFill>
                <a:srgbClr val="6F17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y</a:t>
                </a:r>
                <a:endParaRPr lang="zh-CN" altLang="en-US" sz="1350" dirty="0"/>
              </a:p>
            </p:txBody>
          </p:sp>
          <p:sp>
            <p:nvSpPr>
              <p:cNvPr id="31" name="矩形 30"/>
              <p:cNvSpPr/>
              <p:nvPr/>
            </p:nvSpPr>
            <p:spPr>
              <a:xfrm>
                <a:off x="7062646" y="1999166"/>
                <a:ext cx="637563" cy="620785"/>
              </a:xfrm>
              <a:prstGeom prst="rect">
                <a:avLst/>
              </a:prstGeom>
              <a:solidFill>
                <a:srgbClr val="FD96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r</a:t>
                </a:r>
                <a:endParaRPr lang="zh-CN" altLang="en-US" sz="1350" dirty="0"/>
              </a:p>
            </p:txBody>
          </p:sp>
          <p:sp>
            <p:nvSpPr>
              <p:cNvPr id="32" name="矩形 31"/>
              <p:cNvSpPr/>
              <p:nvPr/>
            </p:nvSpPr>
            <p:spPr>
              <a:xfrm>
                <a:off x="6343077" y="1999166"/>
                <a:ext cx="637563" cy="620785"/>
              </a:xfrm>
              <a:prstGeom prst="rect">
                <a:avLst/>
              </a:prstGeom>
              <a:solidFill>
                <a:srgbClr val="02C6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g</a:t>
                </a:r>
                <a:endParaRPr lang="zh-CN" altLang="en-US" sz="1350" dirty="0"/>
              </a:p>
            </p:txBody>
          </p:sp>
          <p:sp>
            <p:nvSpPr>
              <p:cNvPr id="33" name="矩形 32"/>
              <p:cNvSpPr/>
              <p:nvPr/>
            </p:nvSpPr>
            <p:spPr>
              <a:xfrm>
                <a:off x="5623508" y="1999127"/>
                <a:ext cx="637563" cy="620785"/>
              </a:xfrm>
              <a:prstGeom prst="rect">
                <a:avLst/>
              </a:prstGeom>
              <a:solidFill>
                <a:srgbClr val="F254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i</a:t>
                </a:r>
                <a:endParaRPr lang="zh-CN" altLang="en-US" sz="1350" dirty="0"/>
              </a:p>
            </p:txBody>
          </p:sp>
          <p:grpSp>
            <p:nvGrpSpPr>
              <p:cNvPr id="34" name="组合 33"/>
              <p:cNvGrpSpPr/>
              <p:nvPr/>
            </p:nvGrpSpPr>
            <p:grpSpPr>
              <a:xfrm>
                <a:off x="4903939" y="1290518"/>
                <a:ext cx="653163" cy="620402"/>
                <a:chOff x="4933229" y="1294233"/>
                <a:chExt cx="653163" cy="620402"/>
              </a:xfrm>
            </p:grpSpPr>
            <p:sp>
              <p:nvSpPr>
                <p:cNvPr id="68" name="矩形 67"/>
                <p:cNvSpPr/>
                <p:nvPr/>
              </p:nvSpPr>
              <p:spPr>
                <a:xfrm rot="168769">
                  <a:off x="4948829" y="1294233"/>
                  <a:ext cx="637563" cy="349876"/>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GI</a:t>
                  </a:r>
                  <a:endParaRPr lang="zh-CN" altLang="en-US" sz="1350" dirty="0">
                    <a:solidFill>
                      <a:schemeClr val="bg1"/>
                    </a:solidFill>
                  </a:endParaRPr>
                </a:p>
              </p:txBody>
            </p:sp>
            <p:sp>
              <p:nvSpPr>
                <p:cNvPr id="69" name="矩形 68"/>
                <p:cNvSpPr/>
                <p:nvPr/>
              </p:nvSpPr>
              <p:spPr>
                <a:xfrm rot="168769">
                  <a:off x="4933229" y="1658742"/>
                  <a:ext cx="637563" cy="255893"/>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GI</a:t>
                  </a:r>
                  <a:endParaRPr lang="zh-CN" altLang="en-US" sz="1350" dirty="0">
                    <a:solidFill>
                      <a:schemeClr val="bg1"/>
                    </a:solidFill>
                  </a:endParaRPr>
                </a:p>
              </p:txBody>
            </p:sp>
          </p:grpSp>
          <p:grpSp>
            <p:nvGrpSpPr>
              <p:cNvPr id="35" name="组合 34"/>
              <p:cNvGrpSpPr/>
              <p:nvPr/>
            </p:nvGrpSpPr>
            <p:grpSpPr>
              <a:xfrm>
                <a:off x="5623508" y="1290518"/>
                <a:ext cx="653163" cy="620402"/>
                <a:chOff x="4933229" y="1294233"/>
                <a:chExt cx="653163" cy="620402"/>
              </a:xfrm>
              <a:solidFill>
                <a:srgbClr val="1EAA21"/>
              </a:solidFill>
            </p:grpSpPr>
            <p:sp>
              <p:nvSpPr>
                <p:cNvPr id="66" name="矩形 65"/>
                <p:cNvSpPr/>
                <p:nvPr/>
              </p:nvSpPr>
              <p:spPr>
                <a:xfrm rot="168769">
                  <a:off x="4948829" y="1294233"/>
                  <a:ext cx="637563" cy="349876"/>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sp>
              <p:nvSpPr>
                <p:cNvPr id="67" name="矩形 66"/>
                <p:cNvSpPr/>
                <p:nvPr/>
              </p:nvSpPr>
              <p:spPr>
                <a:xfrm rot="168769">
                  <a:off x="4933229" y="1658742"/>
                  <a:ext cx="637563" cy="255893"/>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grpSp>
          <p:grpSp>
            <p:nvGrpSpPr>
              <p:cNvPr id="36" name="组合 35"/>
              <p:cNvGrpSpPr/>
              <p:nvPr/>
            </p:nvGrpSpPr>
            <p:grpSpPr>
              <a:xfrm>
                <a:off x="6343077" y="1290518"/>
                <a:ext cx="653163" cy="620402"/>
                <a:chOff x="4933229" y="1294233"/>
                <a:chExt cx="653163" cy="620402"/>
              </a:xfrm>
              <a:solidFill>
                <a:srgbClr val="170BFD"/>
              </a:solidFill>
            </p:grpSpPr>
            <p:sp>
              <p:nvSpPr>
                <p:cNvPr id="64" name="矩形 63"/>
                <p:cNvSpPr/>
                <p:nvPr/>
              </p:nvSpPr>
              <p:spPr>
                <a:xfrm rot="168769">
                  <a:off x="4948829" y="1294233"/>
                  <a:ext cx="637563" cy="349876"/>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GU</a:t>
                  </a:r>
                  <a:endParaRPr lang="zh-CN" altLang="en-US" sz="1350" dirty="0">
                    <a:solidFill>
                      <a:schemeClr val="bg1"/>
                    </a:solidFill>
                  </a:endParaRPr>
                </a:p>
              </p:txBody>
            </p:sp>
            <p:sp>
              <p:nvSpPr>
                <p:cNvPr id="65" name="矩形 64"/>
                <p:cNvSpPr/>
                <p:nvPr/>
              </p:nvSpPr>
              <p:spPr>
                <a:xfrm rot="168769">
                  <a:off x="4933229" y="1658742"/>
                  <a:ext cx="637563" cy="255893"/>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GU</a:t>
                  </a:r>
                  <a:endParaRPr lang="zh-CN" altLang="en-US" sz="1350" dirty="0">
                    <a:solidFill>
                      <a:schemeClr val="bg1"/>
                    </a:solidFill>
                  </a:endParaRPr>
                </a:p>
              </p:txBody>
            </p:sp>
          </p:grpSp>
          <p:grpSp>
            <p:nvGrpSpPr>
              <p:cNvPr id="37" name="组合 36"/>
              <p:cNvGrpSpPr/>
              <p:nvPr/>
            </p:nvGrpSpPr>
            <p:grpSpPr>
              <a:xfrm>
                <a:off x="7062646" y="1290518"/>
                <a:ext cx="653163" cy="620402"/>
                <a:chOff x="4933229" y="1294233"/>
                <a:chExt cx="653163" cy="620402"/>
              </a:xfrm>
              <a:solidFill>
                <a:srgbClr val="170BFD"/>
              </a:solidFill>
            </p:grpSpPr>
            <p:sp>
              <p:nvSpPr>
                <p:cNvPr id="62" name="矩形 61"/>
                <p:cNvSpPr/>
                <p:nvPr/>
              </p:nvSpPr>
              <p:spPr>
                <a:xfrm rot="168769">
                  <a:off x="4948829" y="1294233"/>
                  <a:ext cx="637563" cy="349876"/>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GU</a:t>
                  </a:r>
                  <a:endParaRPr lang="zh-CN" altLang="en-US" sz="1350" dirty="0">
                    <a:solidFill>
                      <a:schemeClr val="bg1"/>
                    </a:solidFill>
                  </a:endParaRPr>
                </a:p>
              </p:txBody>
            </p:sp>
            <p:sp>
              <p:nvSpPr>
                <p:cNvPr id="63" name="矩形 62"/>
                <p:cNvSpPr/>
                <p:nvPr/>
              </p:nvSpPr>
              <p:spPr>
                <a:xfrm rot="168769">
                  <a:off x="4933229" y="1658742"/>
                  <a:ext cx="637563" cy="255893"/>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GU</a:t>
                  </a:r>
                  <a:endParaRPr lang="zh-CN" altLang="en-US" sz="1350" dirty="0">
                    <a:solidFill>
                      <a:schemeClr val="bg1"/>
                    </a:solidFill>
                  </a:endParaRPr>
                </a:p>
              </p:txBody>
            </p:sp>
          </p:grpSp>
          <p:grpSp>
            <p:nvGrpSpPr>
              <p:cNvPr id="38" name="组合 37"/>
              <p:cNvGrpSpPr/>
              <p:nvPr/>
            </p:nvGrpSpPr>
            <p:grpSpPr>
              <a:xfrm>
                <a:off x="7782217" y="1290518"/>
                <a:ext cx="653163" cy="620402"/>
                <a:chOff x="4933229" y="1294233"/>
                <a:chExt cx="653163" cy="620402"/>
              </a:xfrm>
            </p:grpSpPr>
            <p:sp>
              <p:nvSpPr>
                <p:cNvPr id="60" name="矩形 59"/>
                <p:cNvSpPr/>
                <p:nvPr/>
              </p:nvSpPr>
              <p:spPr>
                <a:xfrm rot="168769">
                  <a:off x="4948829" y="1294233"/>
                  <a:ext cx="637563" cy="349876"/>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GV</a:t>
                  </a:r>
                  <a:endParaRPr lang="zh-CN" altLang="en-US" sz="1350" dirty="0">
                    <a:solidFill>
                      <a:schemeClr val="bg1"/>
                    </a:solidFill>
                  </a:endParaRPr>
                </a:p>
              </p:txBody>
            </p:sp>
            <p:sp>
              <p:nvSpPr>
                <p:cNvPr id="61" name="矩形 60"/>
                <p:cNvSpPr/>
                <p:nvPr/>
              </p:nvSpPr>
              <p:spPr>
                <a:xfrm rot="168769">
                  <a:off x="4933229" y="1658742"/>
                  <a:ext cx="637563" cy="255893"/>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GV</a:t>
                  </a:r>
                  <a:endParaRPr lang="zh-CN" altLang="en-US" sz="1350" dirty="0">
                    <a:solidFill>
                      <a:schemeClr val="bg1"/>
                    </a:solidFill>
                  </a:endParaRPr>
                </a:p>
              </p:txBody>
            </p:sp>
          </p:grpSp>
          <p:grpSp>
            <p:nvGrpSpPr>
              <p:cNvPr id="39" name="组合 38"/>
              <p:cNvGrpSpPr/>
              <p:nvPr/>
            </p:nvGrpSpPr>
            <p:grpSpPr>
              <a:xfrm>
                <a:off x="7782217" y="1999204"/>
                <a:ext cx="653163" cy="620402"/>
                <a:chOff x="4933229" y="1294233"/>
                <a:chExt cx="653163" cy="620402"/>
              </a:xfrm>
              <a:solidFill>
                <a:srgbClr val="ED1B1B"/>
              </a:solidFill>
            </p:grpSpPr>
            <p:sp>
              <p:nvSpPr>
                <p:cNvPr id="58" name="矩形 57"/>
                <p:cNvSpPr/>
                <p:nvPr/>
              </p:nvSpPr>
              <p:spPr>
                <a:xfrm rot="168769">
                  <a:off x="4948829" y="1294233"/>
                  <a:ext cx="637563" cy="349876"/>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GI</a:t>
                  </a:r>
                  <a:endParaRPr lang="zh-CN" altLang="en-US" sz="1350" dirty="0">
                    <a:solidFill>
                      <a:schemeClr val="bg1"/>
                    </a:solidFill>
                  </a:endParaRPr>
                </a:p>
              </p:txBody>
            </p:sp>
            <p:sp>
              <p:nvSpPr>
                <p:cNvPr id="59" name="矩形 58"/>
                <p:cNvSpPr/>
                <p:nvPr/>
              </p:nvSpPr>
              <p:spPr>
                <a:xfrm rot="168769">
                  <a:off x="4933229" y="1658742"/>
                  <a:ext cx="637563" cy="255893"/>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solidFill>
                        <a:schemeClr val="bg1"/>
                      </a:solidFill>
                    </a:rPr>
                    <a:t>GI</a:t>
                  </a:r>
                  <a:endParaRPr lang="zh-CN" altLang="en-US" sz="1350" dirty="0">
                    <a:solidFill>
                      <a:schemeClr val="bg1"/>
                    </a:solidFill>
                  </a:endParaRPr>
                </a:p>
              </p:txBody>
            </p:sp>
          </p:grpSp>
          <p:grpSp>
            <p:nvGrpSpPr>
              <p:cNvPr id="40" name="组合 39"/>
              <p:cNvGrpSpPr/>
              <p:nvPr/>
            </p:nvGrpSpPr>
            <p:grpSpPr>
              <a:xfrm rot="21342376">
                <a:off x="4926248" y="4126411"/>
                <a:ext cx="653163" cy="620402"/>
                <a:chOff x="4933229" y="1294233"/>
                <a:chExt cx="653163" cy="620402"/>
              </a:xfrm>
              <a:solidFill>
                <a:srgbClr val="ED1B1B"/>
              </a:solidFill>
            </p:grpSpPr>
            <p:sp>
              <p:nvSpPr>
                <p:cNvPr id="56" name="矩形 55"/>
                <p:cNvSpPr/>
                <p:nvPr/>
              </p:nvSpPr>
              <p:spPr>
                <a:xfrm rot="168769">
                  <a:off x="4948829" y="1294233"/>
                  <a:ext cx="637563" cy="349876"/>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GI</a:t>
                  </a:r>
                  <a:endParaRPr lang="zh-CN" altLang="en-US" sz="1350" dirty="0">
                    <a:solidFill>
                      <a:schemeClr val="bg1"/>
                    </a:solidFill>
                  </a:endParaRPr>
                </a:p>
              </p:txBody>
            </p:sp>
            <p:sp>
              <p:nvSpPr>
                <p:cNvPr id="57" name="矩形 56"/>
                <p:cNvSpPr/>
                <p:nvPr/>
              </p:nvSpPr>
              <p:spPr>
                <a:xfrm rot="168769">
                  <a:off x="4933229" y="1658742"/>
                  <a:ext cx="637563" cy="255893"/>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GI</a:t>
                  </a:r>
                  <a:endParaRPr lang="zh-CN" altLang="en-US" sz="1350" dirty="0">
                    <a:solidFill>
                      <a:schemeClr val="bg1"/>
                    </a:solidFill>
                  </a:endParaRPr>
                </a:p>
              </p:txBody>
            </p:sp>
          </p:grpSp>
          <p:grpSp>
            <p:nvGrpSpPr>
              <p:cNvPr id="41" name="组合 40"/>
              <p:cNvGrpSpPr/>
              <p:nvPr/>
            </p:nvGrpSpPr>
            <p:grpSpPr>
              <a:xfrm rot="21342376">
                <a:off x="4926248" y="4835095"/>
                <a:ext cx="653163" cy="620402"/>
                <a:chOff x="4933229" y="1294233"/>
                <a:chExt cx="653163" cy="620402"/>
              </a:xfrm>
              <a:solidFill>
                <a:srgbClr val="1EAA21"/>
              </a:solidFill>
            </p:grpSpPr>
            <p:sp>
              <p:nvSpPr>
                <p:cNvPr id="54" name="矩形 53"/>
                <p:cNvSpPr/>
                <p:nvPr/>
              </p:nvSpPr>
              <p:spPr>
                <a:xfrm rot="168769">
                  <a:off x="4948829" y="1294233"/>
                  <a:ext cx="637563" cy="349876"/>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sp>
              <p:nvSpPr>
                <p:cNvPr id="55" name="矩形 54"/>
                <p:cNvSpPr/>
                <p:nvPr/>
              </p:nvSpPr>
              <p:spPr>
                <a:xfrm rot="168769">
                  <a:off x="4933229" y="1658742"/>
                  <a:ext cx="637563" cy="255893"/>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grpSp>
          <p:grpSp>
            <p:nvGrpSpPr>
              <p:cNvPr id="42" name="组合 41"/>
              <p:cNvGrpSpPr/>
              <p:nvPr/>
            </p:nvGrpSpPr>
            <p:grpSpPr>
              <a:xfrm rot="21342376">
                <a:off x="5640240" y="4835095"/>
                <a:ext cx="653163" cy="620402"/>
                <a:chOff x="4933229" y="1294233"/>
                <a:chExt cx="653163" cy="620402"/>
              </a:xfrm>
              <a:solidFill>
                <a:srgbClr val="170BFD"/>
              </a:solidFill>
            </p:grpSpPr>
            <p:sp>
              <p:nvSpPr>
                <p:cNvPr id="52" name="矩形 51"/>
                <p:cNvSpPr/>
                <p:nvPr/>
              </p:nvSpPr>
              <p:spPr>
                <a:xfrm rot="168769">
                  <a:off x="4948829" y="1294233"/>
                  <a:ext cx="637563" cy="349876"/>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GU</a:t>
                  </a:r>
                  <a:endParaRPr lang="zh-CN" altLang="en-US" sz="1350" dirty="0">
                    <a:solidFill>
                      <a:schemeClr val="bg1"/>
                    </a:solidFill>
                  </a:endParaRPr>
                </a:p>
              </p:txBody>
            </p:sp>
            <p:sp>
              <p:nvSpPr>
                <p:cNvPr id="53" name="矩形 52"/>
                <p:cNvSpPr/>
                <p:nvPr/>
              </p:nvSpPr>
              <p:spPr>
                <a:xfrm rot="168769">
                  <a:off x="4933229" y="1658742"/>
                  <a:ext cx="637563" cy="255893"/>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GU</a:t>
                  </a:r>
                  <a:endParaRPr lang="zh-CN" altLang="en-US" sz="1350" dirty="0">
                    <a:solidFill>
                      <a:schemeClr val="bg1"/>
                    </a:solidFill>
                  </a:endParaRPr>
                </a:p>
              </p:txBody>
            </p:sp>
          </p:grpSp>
          <p:grpSp>
            <p:nvGrpSpPr>
              <p:cNvPr id="43" name="组合 42"/>
              <p:cNvGrpSpPr/>
              <p:nvPr/>
            </p:nvGrpSpPr>
            <p:grpSpPr>
              <a:xfrm rot="21342376">
                <a:off x="6354232" y="4835095"/>
                <a:ext cx="653163" cy="620402"/>
                <a:chOff x="4933229" y="1294233"/>
                <a:chExt cx="653163" cy="620402"/>
              </a:xfrm>
              <a:solidFill>
                <a:srgbClr val="170BFD"/>
              </a:solidFill>
            </p:grpSpPr>
            <p:sp>
              <p:nvSpPr>
                <p:cNvPr id="50" name="矩形 49"/>
                <p:cNvSpPr/>
                <p:nvPr/>
              </p:nvSpPr>
              <p:spPr>
                <a:xfrm rot="168769">
                  <a:off x="4948829" y="1294233"/>
                  <a:ext cx="637563" cy="349876"/>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GU</a:t>
                  </a:r>
                  <a:endParaRPr lang="zh-CN" altLang="en-US" sz="1350" dirty="0">
                    <a:solidFill>
                      <a:schemeClr val="bg1"/>
                    </a:solidFill>
                  </a:endParaRPr>
                </a:p>
              </p:txBody>
            </p:sp>
            <p:sp>
              <p:nvSpPr>
                <p:cNvPr id="51" name="矩形 50"/>
                <p:cNvSpPr/>
                <p:nvPr/>
              </p:nvSpPr>
              <p:spPr>
                <a:xfrm rot="168769">
                  <a:off x="4933229" y="1658742"/>
                  <a:ext cx="637563" cy="255893"/>
                </a:xfrm>
                <a:prstGeom prst="rect">
                  <a:avLst/>
                </a:prstGeom>
                <a:pattFill prst="dkHorz">
                  <a:fgClr>
                    <a:schemeClr val="accent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GU</a:t>
                  </a:r>
                  <a:endParaRPr lang="zh-CN" altLang="en-US" sz="1350" dirty="0">
                    <a:solidFill>
                      <a:schemeClr val="bg1"/>
                    </a:solidFill>
                  </a:endParaRPr>
                </a:p>
              </p:txBody>
            </p:sp>
          </p:grpSp>
          <p:grpSp>
            <p:nvGrpSpPr>
              <p:cNvPr id="44" name="组合 43"/>
              <p:cNvGrpSpPr/>
              <p:nvPr/>
            </p:nvGrpSpPr>
            <p:grpSpPr>
              <a:xfrm rot="21342376">
                <a:off x="7068224" y="4835095"/>
                <a:ext cx="653163" cy="620402"/>
                <a:chOff x="4933229" y="1294233"/>
                <a:chExt cx="653163" cy="620402"/>
              </a:xfrm>
              <a:solidFill>
                <a:srgbClr val="1EAA21"/>
              </a:solidFill>
            </p:grpSpPr>
            <p:sp>
              <p:nvSpPr>
                <p:cNvPr id="48" name="矩形 47"/>
                <p:cNvSpPr/>
                <p:nvPr/>
              </p:nvSpPr>
              <p:spPr>
                <a:xfrm rot="168769">
                  <a:off x="4948829" y="1294233"/>
                  <a:ext cx="637563" cy="349876"/>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sp>
              <p:nvSpPr>
                <p:cNvPr id="49" name="矩形 48"/>
                <p:cNvSpPr/>
                <p:nvPr/>
              </p:nvSpPr>
              <p:spPr>
                <a:xfrm rot="168769">
                  <a:off x="4933229" y="1658742"/>
                  <a:ext cx="637563" cy="255893"/>
                </a:xfrm>
                <a:prstGeom prst="rect">
                  <a:avLst/>
                </a:prstGeom>
                <a:pattFill prst="dkHorz">
                  <a:fgClr>
                    <a:srgbClr val="1EAA21"/>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GV</a:t>
                  </a:r>
                  <a:endParaRPr lang="zh-CN" altLang="en-US" sz="1350" dirty="0">
                    <a:solidFill>
                      <a:schemeClr val="bg1"/>
                    </a:solidFill>
                  </a:endParaRPr>
                </a:p>
              </p:txBody>
            </p:sp>
          </p:grpSp>
          <p:grpSp>
            <p:nvGrpSpPr>
              <p:cNvPr id="45" name="组合 44"/>
              <p:cNvGrpSpPr/>
              <p:nvPr/>
            </p:nvGrpSpPr>
            <p:grpSpPr>
              <a:xfrm rot="21342376">
                <a:off x="7782217" y="4835095"/>
                <a:ext cx="653163" cy="620402"/>
                <a:chOff x="4933229" y="1294233"/>
                <a:chExt cx="653163" cy="620402"/>
              </a:xfrm>
            </p:grpSpPr>
            <p:sp>
              <p:nvSpPr>
                <p:cNvPr id="46" name="矩形 45"/>
                <p:cNvSpPr/>
                <p:nvPr/>
              </p:nvSpPr>
              <p:spPr>
                <a:xfrm rot="168769">
                  <a:off x="4948829" y="1294233"/>
                  <a:ext cx="637563" cy="349876"/>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GI</a:t>
                  </a:r>
                  <a:endParaRPr lang="zh-CN" altLang="en-US" sz="1350" dirty="0">
                    <a:solidFill>
                      <a:schemeClr val="bg1"/>
                    </a:solidFill>
                  </a:endParaRPr>
                </a:p>
              </p:txBody>
            </p:sp>
            <p:sp>
              <p:nvSpPr>
                <p:cNvPr id="47" name="矩形 46"/>
                <p:cNvSpPr/>
                <p:nvPr/>
              </p:nvSpPr>
              <p:spPr>
                <a:xfrm rot="168769">
                  <a:off x="4933229" y="1658742"/>
                  <a:ext cx="637563" cy="255893"/>
                </a:xfrm>
                <a:prstGeom prst="rect">
                  <a:avLst/>
                </a:prstGeom>
                <a:pattFill prst="dkHorz">
                  <a:fgClr>
                    <a:srgbClr val="ED1B1B"/>
                  </a:fgClr>
                  <a:bgClr>
                    <a:schemeClr val="tx1"/>
                  </a:bgClr>
                </a:patt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r>
                    <a:rPr lang="en-US" altLang="zh-CN" sz="1350" dirty="0">
                      <a:solidFill>
                        <a:schemeClr val="bg1"/>
                      </a:solidFill>
                    </a:rPr>
                    <a:t>GI</a:t>
                  </a:r>
                  <a:endParaRPr lang="zh-CN" altLang="en-US" sz="1350" dirty="0">
                    <a:solidFill>
                      <a:schemeClr val="bg1"/>
                    </a:solidFill>
                  </a:endParaRPr>
                </a:p>
              </p:txBody>
            </p:sp>
          </p:grpSp>
        </p:grpSp>
        <p:cxnSp>
          <p:nvCxnSpPr>
            <p:cNvPr id="8" name="直接箭头连接符 7"/>
            <p:cNvCxnSpPr/>
            <p:nvPr/>
          </p:nvCxnSpPr>
          <p:spPr>
            <a:xfrm>
              <a:off x="4097547" y="1331077"/>
              <a:ext cx="0" cy="418868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9" name="直接连接符 8"/>
            <p:cNvCxnSpPr/>
            <p:nvPr/>
          </p:nvCxnSpPr>
          <p:spPr>
            <a:xfrm flipH="1">
              <a:off x="3890513" y="1331077"/>
              <a:ext cx="39681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直接连接符 9"/>
            <p:cNvCxnSpPr/>
            <p:nvPr/>
          </p:nvCxnSpPr>
          <p:spPr>
            <a:xfrm flipH="1">
              <a:off x="3899139" y="5519757"/>
              <a:ext cx="396815" cy="0"/>
            </a:xfrm>
            <a:prstGeom prst="line">
              <a:avLst/>
            </a:prstGeom>
            <a:ln w="38100"/>
          </p:spPr>
          <p:style>
            <a:lnRef idx="1">
              <a:schemeClr val="dk1"/>
            </a:lnRef>
            <a:fillRef idx="0">
              <a:schemeClr val="dk1"/>
            </a:fillRef>
            <a:effectRef idx="0">
              <a:schemeClr val="dk1"/>
            </a:effectRef>
            <a:fontRef idx="minor">
              <a:schemeClr val="tx1"/>
            </a:fontRef>
          </p:style>
        </p:cxnSp>
        <p:sp>
          <p:nvSpPr>
            <p:cNvPr id="11" name="文本框 10"/>
            <p:cNvSpPr txBox="1"/>
            <p:nvPr/>
          </p:nvSpPr>
          <p:spPr>
            <a:xfrm>
              <a:off x="3447122" y="3357184"/>
              <a:ext cx="650424" cy="293343"/>
            </a:xfrm>
            <a:prstGeom prst="rect">
              <a:avLst/>
            </a:prstGeom>
            <a:noFill/>
          </p:spPr>
          <p:txBody>
            <a:bodyPr wrap="square" rtlCol="0">
              <a:spAutoFit/>
            </a:bodyPr>
            <a:lstStyle/>
            <a:p>
              <a:r>
                <a:rPr lang="en-US" altLang="zh-CN" sz="1350" dirty="0"/>
                <a:t>1.2</a:t>
              </a:r>
              <a:r>
                <a:rPr lang="en-US" altLang="zh-CN" sz="1350" dirty="0">
                  <a:latin typeface="Times New Roman" panose="02020603050405020304" pitchFamily="18" charset="0"/>
                  <a:cs typeface="Times New Roman" panose="02020603050405020304" pitchFamily="18" charset="0"/>
                </a:rPr>
                <a:t>º</a:t>
              </a:r>
              <a:endParaRPr lang="zh-CN" altLang="en-US" sz="1350" dirty="0"/>
            </a:p>
          </p:txBody>
        </p:sp>
        <p:cxnSp>
          <p:nvCxnSpPr>
            <p:cNvPr id="12" name="直接连接符 11"/>
            <p:cNvCxnSpPr/>
            <p:nvPr/>
          </p:nvCxnSpPr>
          <p:spPr>
            <a:xfrm flipH="1">
              <a:off x="4387326" y="5658144"/>
              <a:ext cx="1" cy="336697"/>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直接连接符 12"/>
            <p:cNvCxnSpPr/>
            <p:nvPr/>
          </p:nvCxnSpPr>
          <p:spPr>
            <a:xfrm flipH="1">
              <a:off x="7893183" y="5636712"/>
              <a:ext cx="1" cy="336697"/>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接箭头连接符 13"/>
            <p:cNvCxnSpPr/>
            <p:nvPr/>
          </p:nvCxnSpPr>
          <p:spPr>
            <a:xfrm>
              <a:off x="4379912" y="5805060"/>
              <a:ext cx="3513271" cy="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15" name="文本框 14"/>
            <p:cNvSpPr txBox="1"/>
            <p:nvPr/>
          </p:nvSpPr>
          <p:spPr>
            <a:xfrm>
              <a:off x="5918592" y="5846826"/>
              <a:ext cx="650424" cy="293343"/>
            </a:xfrm>
            <a:prstGeom prst="rect">
              <a:avLst/>
            </a:prstGeom>
            <a:noFill/>
          </p:spPr>
          <p:txBody>
            <a:bodyPr wrap="square" rtlCol="0">
              <a:spAutoFit/>
            </a:bodyPr>
            <a:lstStyle/>
            <a:p>
              <a:r>
                <a:rPr lang="en-US" altLang="zh-CN" sz="1350" dirty="0"/>
                <a:t>1.1</a:t>
              </a:r>
              <a:r>
                <a:rPr lang="en-US" altLang="zh-CN" sz="1350" dirty="0">
                  <a:latin typeface="Times New Roman" panose="02020603050405020304" pitchFamily="18" charset="0"/>
                  <a:cs typeface="Times New Roman" panose="02020603050405020304" pitchFamily="18" charset="0"/>
                </a:rPr>
                <a:t>º</a:t>
              </a:r>
              <a:endParaRPr lang="zh-CN" altLang="en-US" sz="1350" dirty="0"/>
            </a:p>
          </p:txBody>
        </p:sp>
      </p:grpSp>
      <p:sp>
        <p:nvSpPr>
          <p:cNvPr id="70" name="文本框 69"/>
          <p:cNvSpPr txBox="1"/>
          <p:nvPr/>
        </p:nvSpPr>
        <p:spPr>
          <a:xfrm>
            <a:off x="9398000" y="5459730"/>
            <a:ext cx="1130300" cy="645160"/>
          </a:xfrm>
          <a:prstGeom prst="rect">
            <a:avLst/>
          </a:prstGeom>
          <a:solidFill>
            <a:schemeClr val="bg1"/>
          </a:solidFill>
        </p:spPr>
        <p:txBody>
          <a:bodyPr wrap="square" rtlCol="0">
            <a:spAutoFit/>
          </a:bodyPr>
          <a:lstStyle/>
          <a:p>
            <a:r>
              <a:rPr lang="x-none" altLang="zh-CN"/>
              <a:t>1st order</a:t>
            </a:r>
          </a:p>
          <a:p>
            <a:r>
              <a:rPr lang="x-none" altLang="zh-CN"/>
              <a:t>R~200</a:t>
            </a:r>
          </a:p>
        </p:txBody>
      </p:sp>
      <p:sp>
        <p:nvSpPr>
          <p:cNvPr id="71" name="文本框 70"/>
          <p:cNvSpPr txBox="1"/>
          <p:nvPr/>
        </p:nvSpPr>
        <p:spPr>
          <a:xfrm>
            <a:off x="3830320" y="1108075"/>
            <a:ext cx="2269490" cy="368300"/>
          </a:xfrm>
          <a:prstGeom prst="rect">
            <a:avLst/>
          </a:prstGeom>
          <a:noFill/>
        </p:spPr>
        <p:txBody>
          <a:bodyPr wrap="square" rtlCol="0">
            <a:spAutoFit/>
          </a:bodyPr>
          <a:lstStyle/>
          <a:p>
            <a:r>
              <a:rPr lang="x-none" altLang="zh-CN"/>
              <a:t>slitless spectrograph</a:t>
            </a:r>
          </a:p>
        </p:txBody>
      </p:sp>
      <p:sp>
        <p:nvSpPr>
          <p:cNvPr id="72" name="文本框 71"/>
          <p:cNvSpPr txBox="1"/>
          <p:nvPr/>
        </p:nvSpPr>
        <p:spPr>
          <a:xfrm>
            <a:off x="0" y="4421505"/>
            <a:ext cx="1557020" cy="645160"/>
          </a:xfrm>
          <a:prstGeom prst="rect">
            <a:avLst/>
          </a:prstGeom>
          <a:noFill/>
        </p:spPr>
        <p:txBody>
          <a:bodyPr wrap="square" rtlCol="0">
            <a:spAutoFit/>
          </a:bodyPr>
          <a:lstStyle/>
          <a:p>
            <a:r>
              <a:rPr lang="x-none" altLang="zh-CN"/>
              <a:t>multi-band photometry</a:t>
            </a:r>
          </a:p>
        </p:txBody>
      </p:sp>
      <p:cxnSp>
        <p:nvCxnSpPr>
          <p:cNvPr id="73" name="直接箭头连接符 72"/>
          <p:cNvCxnSpPr/>
          <p:nvPr/>
        </p:nvCxnSpPr>
        <p:spPr>
          <a:xfrm flipH="1">
            <a:off x="3928745" y="1495425"/>
            <a:ext cx="723900" cy="31623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74" name="直接箭头连接符 73"/>
          <p:cNvCxnSpPr>
            <a:stCxn id="72" idx="0"/>
          </p:cNvCxnSpPr>
          <p:nvPr/>
        </p:nvCxnSpPr>
        <p:spPr>
          <a:xfrm flipV="1">
            <a:off x="778510" y="3887470"/>
            <a:ext cx="2014220" cy="534035"/>
          </a:xfrm>
          <a:prstGeom prst="straightConnector1">
            <a:avLst/>
          </a:prstGeom>
          <a:ln>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2" name="直接箭头连接符 1"/>
          <p:cNvCxnSpPr/>
          <p:nvPr/>
        </p:nvCxnSpPr>
        <p:spPr>
          <a:xfrm>
            <a:off x="5890260" y="2809875"/>
            <a:ext cx="0" cy="699770"/>
          </a:xfrm>
          <a:prstGeom prst="straightConnector1">
            <a:avLst/>
          </a:prstGeom>
          <a:ln>
            <a:solidFill>
              <a:schemeClr val="tx1"/>
            </a:solidFill>
            <a:headEnd type="arrow"/>
            <a:tailEnd type="arrow"/>
          </a:ln>
        </p:spPr>
        <p:style>
          <a:lnRef idx="2">
            <a:schemeClr val="accent1"/>
          </a:lnRef>
          <a:fillRef idx="0">
            <a:srgbClr val="FFFFFF"/>
          </a:fillRef>
          <a:effectRef idx="0">
            <a:srgbClr val="FFFFFF"/>
          </a:effectRef>
          <a:fontRef idx="minor">
            <a:schemeClr val="tx1"/>
          </a:fontRef>
        </p:style>
      </p:cxnSp>
      <p:sp>
        <p:nvSpPr>
          <p:cNvPr id="75" name="文本框 74"/>
          <p:cNvSpPr txBox="1"/>
          <p:nvPr/>
        </p:nvSpPr>
        <p:spPr>
          <a:xfrm>
            <a:off x="5977890" y="3023235"/>
            <a:ext cx="498475" cy="368300"/>
          </a:xfrm>
          <a:prstGeom prst="rect">
            <a:avLst/>
          </a:prstGeom>
          <a:noFill/>
        </p:spPr>
        <p:txBody>
          <a:bodyPr wrap="square" rtlCol="0">
            <a:spAutoFit/>
          </a:bodyPr>
          <a:lstStyle/>
          <a:p>
            <a:r>
              <a:rPr lang="en-US" altLang="zh-CN"/>
              <a:t>9K</a:t>
            </a:r>
          </a:p>
        </p:txBody>
      </p:sp>
      <p:pic>
        <p:nvPicPr>
          <p:cNvPr id="109" name="Google Shape;109;p2"/>
          <p:cNvPicPr preferRelativeResize="0"/>
          <p:nvPr/>
        </p:nvPicPr>
        <p:blipFill rotWithShape="1">
          <a:blip r:embed="rId3"/>
          <a:srcRect r="49695"/>
          <a:stretch>
            <a:fillRect/>
          </a:stretch>
        </p:blipFill>
        <p:spPr>
          <a:xfrm>
            <a:off x="6767830" y="908685"/>
            <a:ext cx="4323715" cy="53035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a:bodyPr>
          <a:lstStyle/>
          <a:p>
            <a:r>
              <a:rPr lang="en-US" altLang="zh-CN">
                <a:sym typeface="+mn-ea"/>
              </a:rPr>
              <a:t>CSST in nearby galaxies study</a:t>
            </a:r>
            <a:endParaRPr lang="zh-CN" altLang="en-US">
              <a:sym typeface="+mn-ea"/>
            </a:endParaRPr>
          </a:p>
        </p:txBody>
      </p:sp>
      <p:graphicFrame>
        <p:nvGraphicFramePr>
          <p:cNvPr id="4" name="表格 2"/>
          <p:cNvGraphicFramePr>
            <a:graphicFrameLocks noGrp="1"/>
          </p:cNvGraphicFramePr>
          <p:nvPr/>
        </p:nvGraphicFramePr>
        <p:xfrm>
          <a:off x="424815" y="2354580"/>
          <a:ext cx="807720" cy="372237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20000"/>
                    </a:ext>
                  </a:extLst>
                </a:gridCol>
              </a:tblGrid>
              <a:tr h="318135">
                <a:tc>
                  <a:txBody>
                    <a:bodyPr/>
                    <a:lstStyle/>
                    <a:p>
                      <a:pPr algn="ctr"/>
                      <a:endParaRPr lang="zh-CN" altLang="en-US" sz="1200" dirty="0"/>
                    </a:p>
                  </a:txBody>
                  <a:tcPr/>
                </a:tc>
                <a:extLst>
                  <a:ext uri="{0D108BD9-81ED-4DB2-BD59-A6C34878D82A}">
                    <a16:rowId xmlns:a16="http://schemas.microsoft.com/office/drawing/2014/main" val="10000"/>
                  </a:ext>
                </a:extLst>
              </a:tr>
              <a:tr h="318135">
                <a:tc>
                  <a:txBody>
                    <a:bodyPr/>
                    <a:lstStyle/>
                    <a:p>
                      <a:pPr algn="ctr"/>
                      <a:r>
                        <a:rPr lang="en-US" altLang="zh-CN" sz="1200" dirty="0"/>
                        <a:t>BSG</a:t>
                      </a:r>
                    </a:p>
                  </a:txBody>
                  <a:tcPr/>
                </a:tc>
                <a:extLst>
                  <a:ext uri="{0D108BD9-81ED-4DB2-BD59-A6C34878D82A}">
                    <a16:rowId xmlns:a16="http://schemas.microsoft.com/office/drawing/2014/main" val="10001"/>
                  </a:ext>
                </a:extLst>
              </a:tr>
              <a:tr h="318770">
                <a:tc>
                  <a:txBody>
                    <a:bodyPr/>
                    <a:lstStyle/>
                    <a:p>
                      <a:pPr algn="ctr"/>
                      <a:r>
                        <a:rPr lang="en-US" altLang="zh-CN" sz="1200" dirty="0"/>
                        <a:t>RSG</a:t>
                      </a:r>
                    </a:p>
                  </a:txBody>
                  <a:tcPr/>
                </a:tc>
                <a:extLst>
                  <a:ext uri="{0D108BD9-81ED-4DB2-BD59-A6C34878D82A}">
                    <a16:rowId xmlns:a16="http://schemas.microsoft.com/office/drawing/2014/main" val="10002"/>
                  </a:ext>
                </a:extLst>
              </a:tr>
              <a:tr h="539750">
                <a:tc>
                  <a:txBody>
                    <a:bodyPr/>
                    <a:lstStyle/>
                    <a:p>
                      <a:pPr algn="ctr"/>
                      <a:r>
                        <a:rPr lang="en-US" altLang="zh-CN" sz="1200" dirty="0"/>
                        <a:t>Tip-RGB</a:t>
                      </a:r>
                    </a:p>
                  </a:txBody>
                  <a:tcPr/>
                </a:tc>
                <a:extLst>
                  <a:ext uri="{0D108BD9-81ED-4DB2-BD59-A6C34878D82A}">
                    <a16:rowId xmlns:a16="http://schemas.microsoft.com/office/drawing/2014/main" val="10003"/>
                  </a:ext>
                </a:extLst>
              </a:tr>
              <a:tr h="318135">
                <a:tc>
                  <a:txBody>
                    <a:bodyPr/>
                    <a:lstStyle/>
                    <a:p>
                      <a:pPr algn="ctr"/>
                      <a:r>
                        <a:rPr lang="en-US" altLang="zh-CN" sz="1200" dirty="0"/>
                        <a:t>OB</a:t>
                      </a:r>
                    </a:p>
                  </a:txBody>
                  <a:tcPr/>
                </a:tc>
                <a:extLst>
                  <a:ext uri="{0D108BD9-81ED-4DB2-BD59-A6C34878D82A}">
                    <a16:rowId xmlns:a16="http://schemas.microsoft.com/office/drawing/2014/main" val="10004"/>
                  </a:ext>
                </a:extLst>
              </a:tr>
              <a:tr h="318135">
                <a:tc>
                  <a:txBody>
                    <a:bodyPr/>
                    <a:lstStyle/>
                    <a:p>
                      <a:pPr algn="ctr"/>
                      <a:r>
                        <a:rPr lang="en-US" altLang="zh-CN" sz="1200" dirty="0"/>
                        <a:t>BHB</a:t>
                      </a:r>
                    </a:p>
                  </a:txBody>
                  <a:tcPr/>
                </a:tc>
                <a:extLst>
                  <a:ext uri="{0D108BD9-81ED-4DB2-BD59-A6C34878D82A}">
                    <a16:rowId xmlns:a16="http://schemas.microsoft.com/office/drawing/2014/main" val="10005"/>
                  </a:ext>
                </a:extLst>
              </a:tr>
              <a:tr h="318135">
                <a:tc>
                  <a:txBody>
                    <a:bodyPr/>
                    <a:lstStyle/>
                    <a:p>
                      <a:pPr algn="ctr"/>
                      <a:r>
                        <a:rPr lang="en-US" altLang="zh-CN" sz="1200" dirty="0" err="1"/>
                        <a:t>dA</a:t>
                      </a:r>
                    </a:p>
                  </a:txBody>
                  <a:tcPr/>
                </a:tc>
                <a:extLst>
                  <a:ext uri="{0D108BD9-81ED-4DB2-BD59-A6C34878D82A}">
                    <a16:rowId xmlns:a16="http://schemas.microsoft.com/office/drawing/2014/main" val="10006"/>
                  </a:ext>
                </a:extLst>
              </a:tr>
              <a:tr h="318135">
                <a:tc>
                  <a:txBody>
                    <a:bodyPr/>
                    <a:lstStyle/>
                    <a:p>
                      <a:pPr algn="ctr"/>
                      <a:r>
                        <a:rPr lang="en-US" altLang="zh-CN" sz="1200" dirty="0" err="1"/>
                        <a:t>dF</a:t>
                      </a:r>
                    </a:p>
                  </a:txBody>
                  <a:tcPr/>
                </a:tc>
                <a:extLst>
                  <a:ext uri="{0D108BD9-81ED-4DB2-BD59-A6C34878D82A}">
                    <a16:rowId xmlns:a16="http://schemas.microsoft.com/office/drawing/2014/main" val="10007"/>
                  </a:ext>
                </a:extLst>
              </a:tr>
              <a:tr h="318770">
                <a:tc>
                  <a:txBody>
                    <a:bodyPr/>
                    <a:lstStyle/>
                    <a:p>
                      <a:pPr algn="ctr"/>
                      <a:r>
                        <a:rPr lang="en-US" altLang="zh-CN" sz="1200" dirty="0" err="1"/>
                        <a:t>dG</a:t>
                      </a:r>
                    </a:p>
                  </a:txBody>
                  <a:tcPr/>
                </a:tc>
                <a:extLst>
                  <a:ext uri="{0D108BD9-81ED-4DB2-BD59-A6C34878D82A}">
                    <a16:rowId xmlns:a16="http://schemas.microsoft.com/office/drawing/2014/main" val="10008"/>
                  </a:ext>
                </a:extLst>
              </a:tr>
              <a:tr h="318135">
                <a:tc>
                  <a:txBody>
                    <a:bodyPr/>
                    <a:lstStyle/>
                    <a:p>
                      <a:pPr algn="ctr"/>
                      <a:r>
                        <a:rPr lang="en-US" altLang="zh-CN" sz="1200" dirty="0" err="1"/>
                        <a:t>dK</a:t>
                      </a:r>
                    </a:p>
                  </a:txBody>
                  <a:tcPr/>
                </a:tc>
                <a:extLst>
                  <a:ext uri="{0D108BD9-81ED-4DB2-BD59-A6C34878D82A}">
                    <a16:rowId xmlns:a16="http://schemas.microsoft.com/office/drawing/2014/main" val="10009"/>
                  </a:ext>
                </a:extLst>
              </a:tr>
              <a:tr h="318135">
                <a:tc>
                  <a:txBody>
                    <a:bodyPr/>
                    <a:lstStyle/>
                    <a:p>
                      <a:pPr algn="ctr"/>
                      <a:r>
                        <a:rPr lang="en-US" altLang="zh-CN" sz="1200" dirty="0" err="1"/>
                        <a:t>dM</a:t>
                      </a:r>
                    </a:p>
                  </a:txBody>
                  <a:tcPr/>
                </a:tc>
                <a:extLst>
                  <a:ext uri="{0D108BD9-81ED-4DB2-BD59-A6C34878D82A}">
                    <a16:rowId xmlns:a16="http://schemas.microsoft.com/office/drawing/2014/main" val="10010"/>
                  </a:ext>
                </a:extLst>
              </a:tr>
            </a:tbl>
          </a:graphicData>
        </a:graphic>
      </p:graphicFrame>
      <p:grpSp>
        <p:nvGrpSpPr>
          <p:cNvPr id="22" name="组合 21"/>
          <p:cNvGrpSpPr/>
          <p:nvPr/>
        </p:nvGrpSpPr>
        <p:grpSpPr>
          <a:xfrm>
            <a:off x="400685" y="2423160"/>
            <a:ext cx="5850255" cy="4092467"/>
            <a:chOff x="631" y="2624"/>
            <a:chExt cx="9580" cy="7642"/>
          </a:xfrm>
        </p:grpSpPr>
        <p:cxnSp>
          <p:nvCxnSpPr>
            <p:cNvPr id="6" name="直接连接符 5"/>
            <p:cNvCxnSpPr/>
            <p:nvPr/>
          </p:nvCxnSpPr>
          <p:spPr>
            <a:xfrm>
              <a:off x="1971" y="3140"/>
              <a:ext cx="0" cy="659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300" y="3140"/>
              <a:ext cx="0" cy="659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4622" y="3153"/>
              <a:ext cx="0" cy="6585"/>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5944" y="3153"/>
              <a:ext cx="0" cy="6585"/>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7266" y="3153"/>
              <a:ext cx="0" cy="6585"/>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8587" y="3153"/>
              <a:ext cx="0" cy="6585"/>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1978" y="9338"/>
              <a:ext cx="1571" cy="116"/>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4" name="矩形 13"/>
            <p:cNvSpPr/>
            <p:nvPr/>
          </p:nvSpPr>
          <p:spPr>
            <a:xfrm>
              <a:off x="1978" y="9468"/>
              <a:ext cx="1695" cy="116"/>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5" name="矩形 14"/>
            <p:cNvSpPr/>
            <p:nvPr/>
          </p:nvSpPr>
          <p:spPr>
            <a:xfrm>
              <a:off x="1978" y="8719"/>
              <a:ext cx="2916"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6" name="矩形 15"/>
            <p:cNvSpPr/>
            <p:nvPr/>
          </p:nvSpPr>
          <p:spPr>
            <a:xfrm>
              <a:off x="2203" y="8864"/>
              <a:ext cx="2819"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7" name="矩形 16"/>
            <p:cNvSpPr/>
            <p:nvPr/>
          </p:nvSpPr>
          <p:spPr>
            <a:xfrm>
              <a:off x="2860" y="8084"/>
              <a:ext cx="2454"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8" name="矩形 17"/>
            <p:cNvSpPr/>
            <p:nvPr/>
          </p:nvSpPr>
          <p:spPr>
            <a:xfrm>
              <a:off x="2645" y="8230"/>
              <a:ext cx="2712"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27" name="图片 26"/>
            <p:cNvPicPr>
              <a:picLocks noChangeAspect="1"/>
            </p:cNvPicPr>
            <p:nvPr/>
          </p:nvPicPr>
          <p:blipFill>
            <a:blip r:embed="rId4"/>
            <a:stretch>
              <a:fillRect/>
            </a:stretch>
          </p:blipFill>
          <p:spPr>
            <a:xfrm>
              <a:off x="647" y="2820"/>
              <a:ext cx="1436" cy="290"/>
            </a:xfrm>
            <a:prstGeom prst="rect">
              <a:avLst/>
            </a:prstGeom>
          </p:spPr>
        </p:pic>
        <p:sp>
          <p:nvSpPr>
            <p:cNvPr id="28" name="矩形 27"/>
            <p:cNvSpPr/>
            <p:nvPr/>
          </p:nvSpPr>
          <p:spPr>
            <a:xfrm>
              <a:off x="2840" y="7548"/>
              <a:ext cx="2855"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9" name="矩形 28"/>
            <p:cNvSpPr/>
            <p:nvPr/>
          </p:nvSpPr>
          <p:spPr>
            <a:xfrm>
              <a:off x="2940" y="7690"/>
              <a:ext cx="2753"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1" name="矩形 30"/>
            <p:cNvSpPr/>
            <p:nvPr/>
          </p:nvSpPr>
          <p:spPr>
            <a:xfrm>
              <a:off x="3389" y="6908"/>
              <a:ext cx="2555"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矩形 32"/>
            <p:cNvSpPr/>
            <p:nvPr/>
          </p:nvSpPr>
          <p:spPr>
            <a:xfrm>
              <a:off x="3780" y="6365"/>
              <a:ext cx="1876"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4" name="矩形 33"/>
            <p:cNvSpPr/>
            <p:nvPr/>
          </p:nvSpPr>
          <p:spPr>
            <a:xfrm>
              <a:off x="3705" y="5710"/>
              <a:ext cx="2678"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5" name="矩形 34"/>
            <p:cNvSpPr/>
            <p:nvPr/>
          </p:nvSpPr>
          <p:spPr>
            <a:xfrm>
              <a:off x="3650" y="5857"/>
              <a:ext cx="2602"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0" name="矩形 29"/>
            <p:cNvSpPr/>
            <p:nvPr/>
          </p:nvSpPr>
          <p:spPr>
            <a:xfrm>
              <a:off x="3389" y="7053"/>
              <a:ext cx="2555"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6" name="矩形 35"/>
            <p:cNvSpPr/>
            <p:nvPr/>
          </p:nvSpPr>
          <p:spPr>
            <a:xfrm>
              <a:off x="4211" y="5094"/>
              <a:ext cx="2615"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7" name="矩形 36"/>
            <p:cNvSpPr/>
            <p:nvPr/>
          </p:nvSpPr>
          <p:spPr>
            <a:xfrm>
              <a:off x="4473" y="5235"/>
              <a:ext cx="2721"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8" name="矩形 37"/>
            <p:cNvSpPr/>
            <p:nvPr/>
          </p:nvSpPr>
          <p:spPr>
            <a:xfrm>
              <a:off x="4058" y="4510"/>
              <a:ext cx="4530"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9" name="矩形 38"/>
            <p:cNvSpPr/>
            <p:nvPr/>
          </p:nvSpPr>
          <p:spPr>
            <a:xfrm>
              <a:off x="4256" y="4647"/>
              <a:ext cx="4447"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0" name="矩形 39"/>
            <p:cNvSpPr/>
            <p:nvPr/>
          </p:nvSpPr>
          <p:spPr>
            <a:xfrm>
              <a:off x="5103" y="3955"/>
              <a:ext cx="3416" cy="12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2" name="矩形 41"/>
            <p:cNvSpPr/>
            <p:nvPr/>
          </p:nvSpPr>
          <p:spPr>
            <a:xfrm>
              <a:off x="4985" y="4098"/>
              <a:ext cx="3490" cy="124"/>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2" name="矩形 31"/>
            <p:cNvSpPr/>
            <p:nvPr/>
          </p:nvSpPr>
          <p:spPr>
            <a:xfrm>
              <a:off x="3673" y="6511"/>
              <a:ext cx="1878" cy="145"/>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cxnSp>
          <p:nvCxnSpPr>
            <p:cNvPr id="50" name="直接连接符 49"/>
            <p:cNvCxnSpPr/>
            <p:nvPr/>
          </p:nvCxnSpPr>
          <p:spPr>
            <a:xfrm>
              <a:off x="631" y="3112"/>
              <a:ext cx="7956" cy="3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 name="直接箭头连接符 4"/>
            <p:cNvCxnSpPr/>
            <p:nvPr/>
          </p:nvCxnSpPr>
          <p:spPr>
            <a:xfrm>
              <a:off x="647" y="9746"/>
              <a:ext cx="9564" cy="0"/>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63" name="文本框 62"/>
            <p:cNvSpPr txBox="1"/>
            <p:nvPr/>
          </p:nvSpPr>
          <p:spPr>
            <a:xfrm>
              <a:off x="1556" y="9750"/>
              <a:ext cx="1208" cy="515"/>
            </a:xfrm>
            <a:prstGeom prst="rect">
              <a:avLst/>
            </a:prstGeom>
            <a:noFill/>
          </p:spPr>
          <p:txBody>
            <a:bodyPr wrap="square" rtlCol="0">
              <a:spAutoFit/>
            </a:bodyPr>
            <a:lstStyle/>
            <a:p>
              <a:r>
                <a:rPr lang="en-US" altLang="zh-CN" sz="1200" dirty="0"/>
                <a:t>1kpc</a:t>
              </a:r>
            </a:p>
          </p:txBody>
        </p:sp>
        <p:sp>
          <p:nvSpPr>
            <p:cNvPr id="64" name="文本框 63"/>
            <p:cNvSpPr txBox="1"/>
            <p:nvPr/>
          </p:nvSpPr>
          <p:spPr>
            <a:xfrm>
              <a:off x="2900" y="9750"/>
              <a:ext cx="1208" cy="515"/>
            </a:xfrm>
            <a:prstGeom prst="rect">
              <a:avLst/>
            </a:prstGeom>
            <a:noFill/>
          </p:spPr>
          <p:txBody>
            <a:bodyPr wrap="square" rtlCol="0">
              <a:spAutoFit/>
            </a:bodyPr>
            <a:lstStyle/>
            <a:p>
              <a:r>
                <a:rPr lang="en-US" altLang="zh-CN" sz="1200" dirty="0"/>
                <a:t>10kpc</a:t>
              </a:r>
            </a:p>
          </p:txBody>
        </p:sp>
        <p:sp>
          <p:nvSpPr>
            <p:cNvPr id="65" name="文本框 64"/>
            <p:cNvSpPr txBox="1"/>
            <p:nvPr/>
          </p:nvSpPr>
          <p:spPr>
            <a:xfrm>
              <a:off x="4245" y="9750"/>
              <a:ext cx="1208" cy="515"/>
            </a:xfrm>
            <a:prstGeom prst="rect">
              <a:avLst/>
            </a:prstGeom>
            <a:noFill/>
          </p:spPr>
          <p:txBody>
            <a:bodyPr wrap="square" rtlCol="0">
              <a:spAutoFit/>
            </a:bodyPr>
            <a:lstStyle/>
            <a:p>
              <a:r>
                <a:rPr lang="en-US" altLang="zh-CN" sz="1200" dirty="0"/>
                <a:t>100kpc</a:t>
              </a:r>
            </a:p>
          </p:txBody>
        </p:sp>
        <p:sp>
          <p:nvSpPr>
            <p:cNvPr id="66" name="文本框 65"/>
            <p:cNvSpPr txBox="1"/>
            <p:nvPr/>
          </p:nvSpPr>
          <p:spPr>
            <a:xfrm>
              <a:off x="5590" y="9750"/>
              <a:ext cx="1208" cy="515"/>
            </a:xfrm>
            <a:prstGeom prst="rect">
              <a:avLst/>
            </a:prstGeom>
            <a:noFill/>
          </p:spPr>
          <p:txBody>
            <a:bodyPr wrap="square" rtlCol="0">
              <a:spAutoFit/>
            </a:bodyPr>
            <a:lstStyle/>
            <a:p>
              <a:r>
                <a:rPr lang="en-US" altLang="zh-CN" sz="1200" dirty="0"/>
                <a:t>1Mpc</a:t>
              </a:r>
            </a:p>
          </p:txBody>
        </p:sp>
        <p:sp>
          <p:nvSpPr>
            <p:cNvPr id="67" name="文本框 66"/>
            <p:cNvSpPr txBox="1"/>
            <p:nvPr/>
          </p:nvSpPr>
          <p:spPr>
            <a:xfrm>
              <a:off x="6934" y="9750"/>
              <a:ext cx="1208" cy="515"/>
            </a:xfrm>
            <a:prstGeom prst="rect">
              <a:avLst/>
            </a:prstGeom>
            <a:noFill/>
          </p:spPr>
          <p:txBody>
            <a:bodyPr wrap="square" rtlCol="0">
              <a:spAutoFit/>
            </a:bodyPr>
            <a:lstStyle/>
            <a:p>
              <a:r>
                <a:rPr lang="en-US" altLang="zh-CN" sz="1200" dirty="0"/>
                <a:t>10Mpc</a:t>
              </a:r>
            </a:p>
          </p:txBody>
        </p:sp>
        <p:sp>
          <p:nvSpPr>
            <p:cNvPr id="68" name="文本框 67"/>
            <p:cNvSpPr txBox="1"/>
            <p:nvPr/>
          </p:nvSpPr>
          <p:spPr>
            <a:xfrm>
              <a:off x="8279" y="9751"/>
              <a:ext cx="1381" cy="515"/>
            </a:xfrm>
            <a:prstGeom prst="rect">
              <a:avLst/>
            </a:prstGeom>
            <a:noFill/>
          </p:spPr>
          <p:txBody>
            <a:bodyPr wrap="square" rtlCol="0">
              <a:spAutoFit/>
            </a:bodyPr>
            <a:lstStyle/>
            <a:p>
              <a:r>
                <a:rPr lang="en-US" altLang="zh-CN" sz="1200" dirty="0"/>
                <a:t>100Mpc</a:t>
              </a:r>
            </a:p>
          </p:txBody>
        </p:sp>
        <p:cxnSp>
          <p:nvCxnSpPr>
            <p:cNvPr id="70" name="直接连接符 69"/>
            <p:cNvCxnSpPr/>
            <p:nvPr/>
          </p:nvCxnSpPr>
          <p:spPr>
            <a:xfrm>
              <a:off x="4245" y="2653"/>
              <a:ext cx="0" cy="7085"/>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cxnSp>
          <p:nvCxnSpPr>
            <p:cNvPr id="71" name="直接连接符 70"/>
            <p:cNvCxnSpPr/>
            <p:nvPr/>
          </p:nvCxnSpPr>
          <p:spPr>
            <a:xfrm>
              <a:off x="5357" y="2645"/>
              <a:ext cx="0" cy="6285"/>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cxnSp>
          <p:nvCxnSpPr>
            <p:cNvPr id="72" name="直接连接符 71"/>
            <p:cNvCxnSpPr/>
            <p:nvPr/>
          </p:nvCxnSpPr>
          <p:spPr>
            <a:xfrm>
              <a:off x="5833" y="2637"/>
              <a:ext cx="30" cy="5333"/>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cxnSp>
          <p:nvCxnSpPr>
            <p:cNvPr id="73" name="直接连接符 72"/>
            <p:cNvCxnSpPr/>
            <p:nvPr/>
          </p:nvCxnSpPr>
          <p:spPr>
            <a:xfrm>
              <a:off x="6702" y="2661"/>
              <a:ext cx="0" cy="4036"/>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cxnSp>
          <p:nvCxnSpPr>
            <p:cNvPr id="74" name="直接连接符 73"/>
            <p:cNvCxnSpPr/>
            <p:nvPr/>
          </p:nvCxnSpPr>
          <p:spPr>
            <a:xfrm>
              <a:off x="7276" y="2645"/>
              <a:ext cx="0" cy="3524"/>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cxnSp>
          <p:nvCxnSpPr>
            <p:cNvPr id="79" name="直接连接符 78"/>
            <p:cNvCxnSpPr/>
            <p:nvPr/>
          </p:nvCxnSpPr>
          <p:spPr>
            <a:xfrm>
              <a:off x="7833" y="2661"/>
              <a:ext cx="0" cy="2636"/>
            </a:xfrm>
            <a:prstGeom prst="line">
              <a:avLst/>
            </a:prstGeom>
            <a:ln w="28575">
              <a:solidFill>
                <a:srgbClr val="00B050"/>
              </a:solidFill>
              <a:prstDash val="dash"/>
            </a:ln>
          </p:spPr>
          <p:style>
            <a:lnRef idx="1">
              <a:schemeClr val="accent2"/>
            </a:lnRef>
            <a:fillRef idx="0">
              <a:schemeClr val="accent2"/>
            </a:fillRef>
            <a:effectRef idx="0">
              <a:schemeClr val="accent2"/>
            </a:effectRef>
            <a:fontRef idx="minor">
              <a:schemeClr val="tx1"/>
            </a:fontRef>
          </p:style>
        </p:cxnSp>
        <p:sp>
          <p:nvSpPr>
            <p:cNvPr id="81" name="文本框 80"/>
            <p:cNvSpPr txBox="1"/>
            <p:nvPr/>
          </p:nvSpPr>
          <p:spPr>
            <a:xfrm>
              <a:off x="7844" y="5016"/>
              <a:ext cx="1253" cy="515"/>
            </a:xfrm>
            <a:prstGeom prst="rect">
              <a:avLst/>
            </a:prstGeom>
            <a:noFill/>
          </p:spPr>
          <p:txBody>
            <a:bodyPr wrap="square" rtlCol="0">
              <a:spAutoFit/>
            </a:bodyPr>
            <a:lstStyle/>
            <a:p>
              <a:r>
                <a:rPr lang="en-US" altLang="zh-CN" sz="1200" dirty="0"/>
                <a:t>Virgo</a:t>
              </a:r>
            </a:p>
          </p:txBody>
        </p:sp>
        <p:sp>
          <p:nvSpPr>
            <p:cNvPr id="82" name="文本框 81"/>
            <p:cNvSpPr txBox="1"/>
            <p:nvPr/>
          </p:nvSpPr>
          <p:spPr>
            <a:xfrm>
              <a:off x="7232" y="5755"/>
              <a:ext cx="1253" cy="860"/>
            </a:xfrm>
            <a:prstGeom prst="rect">
              <a:avLst/>
            </a:prstGeom>
            <a:noFill/>
          </p:spPr>
          <p:txBody>
            <a:bodyPr wrap="square" rtlCol="0">
              <a:spAutoFit/>
            </a:bodyPr>
            <a:lstStyle/>
            <a:p>
              <a:r>
                <a:rPr lang="en-US" altLang="zh-CN" sz="1200" dirty="0"/>
                <a:t>NGC891</a:t>
              </a:r>
            </a:p>
          </p:txBody>
        </p:sp>
        <p:sp>
          <p:nvSpPr>
            <p:cNvPr id="83" name="文本框 82"/>
            <p:cNvSpPr txBox="1"/>
            <p:nvPr/>
          </p:nvSpPr>
          <p:spPr>
            <a:xfrm>
              <a:off x="6711" y="6287"/>
              <a:ext cx="1253" cy="515"/>
            </a:xfrm>
            <a:prstGeom prst="rect">
              <a:avLst/>
            </a:prstGeom>
            <a:noFill/>
          </p:spPr>
          <p:txBody>
            <a:bodyPr wrap="square" rtlCol="0">
              <a:spAutoFit/>
            </a:bodyPr>
            <a:lstStyle/>
            <a:p>
              <a:r>
                <a:rPr lang="en-US" altLang="zh-CN" sz="1200" dirty="0"/>
                <a:t>M81</a:t>
              </a:r>
            </a:p>
          </p:txBody>
        </p:sp>
        <p:sp>
          <p:nvSpPr>
            <p:cNvPr id="84" name="文本框 83"/>
            <p:cNvSpPr txBox="1"/>
            <p:nvPr/>
          </p:nvSpPr>
          <p:spPr>
            <a:xfrm>
              <a:off x="5794" y="7640"/>
              <a:ext cx="1253" cy="515"/>
            </a:xfrm>
            <a:prstGeom prst="rect">
              <a:avLst/>
            </a:prstGeom>
            <a:noFill/>
          </p:spPr>
          <p:txBody>
            <a:bodyPr wrap="square" rtlCol="0">
              <a:spAutoFit/>
            </a:bodyPr>
            <a:lstStyle/>
            <a:p>
              <a:r>
                <a:rPr lang="en-US" altLang="zh-CN" sz="1200" dirty="0"/>
                <a:t>M31</a:t>
              </a:r>
            </a:p>
          </p:txBody>
        </p:sp>
        <p:sp>
          <p:nvSpPr>
            <p:cNvPr id="85" name="文本框 84"/>
            <p:cNvSpPr txBox="1"/>
            <p:nvPr/>
          </p:nvSpPr>
          <p:spPr>
            <a:xfrm>
              <a:off x="5307" y="8586"/>
              <a:ext cx="2973" cy="515"/>
            </a:xfrm>
            <a:prstGeom prst="rect">
              <a:avLst/>
            </a:prstGeom>
            <a:noFill/>
          </p:spPr>
          <p:txBody>
            <a:bodyPr wrap="square" rtlCol="0">
              <a:spAutoFit/>
            </a:bodyPr>
            <a:lstStyle/>
            <a:p>
              <a:r>
                <a:rPr lang="en-US" altLang="zh-CN" sz="1200" dirty="0"/>
                <a:t>MW virial radius</a:t>
              </a:r>
            </a:p>
          </p:txBody>
        </p:sp>
        <p:sp>
          <p:nvSpPr>
            <p:cNvPr id="86" name="文本框 85"/>
            <p:cNvSpPr txBox="1"/>
            <p:nvPr/>
          </p:nvSpPr>
          <p:spPr>
            <a:xfrm>
              <a:off x="3401" y="2624"/>
              <a:ext cx="1253" cy="515"/>
            </a:xfrm>
            <a:prstGeom prst="rect">
              <a:avLst/>
            </a:prstGeom>
            <a:noFill/>
          </p:spPr>
          <p:txBody>
            <a:bodyPr wrap="square" rtlCol="0">
              <a:spAutoFit/>
            </a:bodyPr>
            <a:lstStyle/>
            <a:p>
              <a:r>
                <a:rPr lang="en-US" altLang="zh-CN" sz="1200" dirty="0"/>
                <a:t>LMC</a:t>
              </a:r>
            </a:p>
          </p:txBody>
        </p:sp>
      </p:grpSp>
      <p:sp>
        <p:nvSpPr>
          <p:cNvPr id="12" name="矩形 11"/>
          <p:cNvSpPr/>
          <p:nvPr/>
        </p:nvSpPr>
        <p:spPr>
          <a:xfrm>
            <a:off x="5329555" y="4963160"/>
            <a:ext cx="396240" cy="76200"/>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9" name="矩形 18"/>
          <p:cNvSpPr/>
          <p:nvPr/>
        </p:nvSpPr>
        <p:spPr>
          <a:xfrm>
            <a:off x="5330190" y="5349240"/>
            <a:ext cx="395605" cy="76200"/>
          </a:xfrm>
          <a:prstGeom prst="rect">
            <a:avLst/>
          </a:prstGeom>
          <a:solidFill>
            <a:srgbClr val="FF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 name="文本框 19"/>
          <p:cNvSpPr txBox="1"/>
          <p:nvPr/>
        </p:nvSpPr>
        <p:spPr>
          <a:xfrm>
            <a:off x="5857875" y="4813300"/>
            <a:ext cx="895985" cy="239395"/>
          </a:xfrm>
          <a:prstGeom prst="rect">
            <a:avLst/>
          </a:prstGeom>
          <a:noFill/>
        </p:spPr>
        <p:txBody>
          <a:bodyPr wrap="square" rtlCol="0">
            <a:noAutofit/>
          </a:bodyPr>
          <a:lstStyle/>
          <a:p>
            <a:r>
              <a:rPr lang="en-US" altLang="zh-CN" sz="1200"/>
              <a:t>18&lt;g&lt;25</a:t>
            </a:r>
          </a:p>
        </p:txBody>
      </p:sp>
      <p:sp>
        <p:nvSpPr>
          <p:cNvPr id="21" name="文本框 20"/>
          <p:cNvSpPr txBox="1"/>
          <p:nvPr/>
        </p:nvSpPr>
        <p:spPr>
          <a:xfrm>
            <a:off x="5857875" y="5285740"/>
            <a:ext cx="969010" cy="239395"/>
          </a:xfrm>
          <a:prstGeom prst="rect">
            <a:avLst/>
          </a:prstGeom>
          <a:noFill/>
        </p:spPr>
        <p:txBody>
          <a:bodyPr wrap="square" rtlCol="0">
            <a:noAutofit/>
          </a:bodyPr>
          <a:lstStyle/>
          <a:p>
            <a:r>
              <a:rPr lang="en-US" altLang="zh-CN" sz="1200"/>
              <a:t>18&lt;r&lt;25</a:t>
            </a:r>
          </a:p>
        </p:txBody>
      </p:sp>
      <p:pic>
        <p:nvPicPr>
          <p:cNvPr id="23" name="图片 22"/>
          <p:cNvPicPr>
            <a:picLocks noChangeAspect="1"/>
          </p:cNvPicPr>
          <p:nvPr/>
        </p:nvPicPr>
        <p:blipFill>
          <a:blip r:embed="rId5"/>
          <a:stretch>
            <a:fillRect/>
          </a:stretch>
        </p:blipFill>
        <p:spPr>
          <a:xfrm>
            <a:off x="8021320" y="370840"/>
            <a:ext cx="2750185" cy="3472815"/>
          </a:xfrm>
          <a:prstGeom prst="rect">
            <a:avLst/>
          </a:prstGeom>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l="9490" t="52256" r="31357" b="4691"/>
          <a:stretch>
            <a:fillRect/>
          </a:stretch>
        </p:blipFill>
        <p:spPr bwMode="auto">
          <a:xfrm>
            <a:off x="7408545" y="3867785"/>
            <a:ext cx="3857625" cy="2971165"/>
          </a:xfrm>
          <a:prstGeom prst="rect">
            <a:avLst/>
          </a:prstGeom>
          <a:noFill/>
          <a:extLst>
            <a:ext uri="{909E8E84-426E-40DD-AFC4-6F175D3DCCD1}">
              <a14:hiddenFill xmlns:a14="http://schemas.microsoft.com/office/drawing/2010/main">
                <a:solidFill>
                  <a:srgbClr val="FFFFFF"/>
                </a:solidFill>
              </a14:hiddenFill>
            </a:ext>
          </a:extLst>
        </p:spPr>
      </p:pic>
      <p:sp>
        <p:nvSpPr>
          <p:cNvPr id="24" name="文本框 23"/>
          <p:cNvSpPr txBox="1"/>
          <p:nvPr/>
        </p:nvSpPr>
        <p:spPr>
          <a:xfrm>
            <a:off x="7873365" y="4186555"/>
            <a:ext cx="1506220" cy="227965"/>
          </a:xfrm>
          <a:prstGeom prst="rect">
            <a:avLst/>
          </a:prstGeom>
          <a:noFill/>
        </p:spPr>
        <p:txBody>
          <a:bodyPr wrap="square" rtlCol="0">
            <a:noAutofit/>
          </a:bodyPr>
          <a:lstStyle/>
          <a:p>
            <a:r>
              <a:rPr lang="en-US" altLang="zh-CN" sz="1200"/>
              <a:t>t_exp=150s x 16</a:t>
            </a:r>
          </a:p>
        </p:txBody>
      </p:sp>
      <p:sp>
        <p:nvSpPr>
          <p:cNvPr id="25" name="文本框 24"/>
          <p:cNvSpPr txBox="1"/>
          <p:nvPr/>
        </p:nvSpPr>
        <p:spPr>
          <a:xfrm>
            <a:off x="9718040" y="4176395"/>
            <a:ext cx="1506220" cy="227965"/>
          </a:xfrm>
          <a:prstGeom prst="rect">
            <a:avLst/>
          </a:prstGeom>
          <a:noFill/>
        </p:spPr>
        <p:txBody>
          <a:bodyPr wrap="square" rtlCol="0">
            <a:noAutofit/>
          </a:bodyPr>
          <a:lstStyle/>
          <a:p>
            <a:r>
              <a:rPr lang="en-US" altLang="zh-CN" sz="1200"/>
              <a:t>t_exp=250s x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fontScale="90000"/>
          </a:bodyPr>
          <a:lstStyle/>
          <a:p>
            <a:r>
              <a:rPr lang="en-US" altLang="zh-CN">
                <a:sym typeface="+mn-ea"/>
              </a:rPr>
              <a:t>Novel stellar atmospheric model required</a:t>
            </a:r>
            <a:endParaRPr lang="zh-CN" altLang="en-US"/>
          </a:p>
        </p:txBody>
      </p:sp>
      <p:sp>
        <p:nvSpPr>
          <p:cNvPr id="3" name="内容占位符 2"/>
          <p:cNvSpPr>
            <a:spLocks noGrp="1"/>
          </p:cNvSpPr>
          <p:nvPr>
            <p:ph idx="1"/>
            <p:custDataLst>
              <p:tags r:id="rId2"/>
            </p:custDataLst>
          </p:nvPr>
        </p:nvSpPr>
        <p:spPr>
          <a:xfrm>
            <a:off x="546100" y="3913505"/>
            <a:ext cx="11285855" cy="2728595"/>
          </a:xfrm>
        </p:spPr>
        <p:txBody>
          <a:bodyPr>
            <a:noAutofit/>
          </a:bodyPr>
          <a:lstStyle/>
          <a:p>
            <a:pPr marL="0" indent="0">
              <a:buNone/>
            </a:pPr>
            <a:endParaRPr lang="en-US" altLang="zh-CN" sz="1600"/>
          </a:p>
          <a:p>
            <a:r>
              <a:rPr lang="en-US" altLang="zh-CN" sz="1600"/>
              <a:t>The conventional stellar (atmospheric) models are challenged</a:t>
            </a:r>
          </a:p>
          <a:p>
            <a:pPr lvl="1"/>
            <a:r>
              <a:rPr lang="en-US" altLang="zh-CN" sz="1420">
                <a:sym typeface="+mn-ea"/>
              </a:rPr>
              <a:t>e.g. Massive stars extends to a wide range of the stellar population properties, which are never seen in the solar neighborhood</a:t>
            </a:r>
            <a:endParaRPr lang="en-US" altLang="zh-CN" sz="1420"/>
          </a:p>
          <a:p>
            <a:r>
              <a:rPr lang="en-US" altLang="zh-CN" sz="1600"/>
              <a:t>A new Model should be extended to the cases of chromospheric avtivity, stellar wind/mass ejection, UV radiative field, accretion disk, etc.</a:t>
            </a:r>
          </a:p>
        </p:txBody>
      </p:sp>
      <p:pic>
        <p:nvPicPr>
          <p:cNvPr id="5" name="图片 4"/>
          <p:cNvPicPr>
            <a:picLocks noChangeAspect="1"/>
          </p:cNvPicPr>
          <p:nvPr/>
        </p:nvPicPr>
        <p:blipFill>
          <a:blip r:embed="rId5"/>
          <a:stretch>
            <a:fillRect/>
          </a:stretch>
        </p:blipFill>
        <p:spPr>
          <a:xfrm>
            <a:off x="5607685" y="354965"/>
            <a:ext cx="6584315" cy="3134360"/>
          </a:xfrm>
          <a:prstGeom prst="rect">
            <a:avLst/>
          </a:prstGeom>
        </p:spPr>
      </p:pic>
      <p:sp>
        <p:nvSpPr>
          <p:cNvPr id="7" name="文本框 6"/>
          <p:cNvSpPr txBox="1"/>
          <p:nvPr/>
        </p:nvSpPr>
        <p:spPr>
          <a:xfrm>
            <a:off x="3853180" y="2939415"/>
            <a:ext cx="2239645" cy="368300"/>
          </a:xfrm>
          <a:prstGeom prst="rect">
            <a:avLst/>
          </a:prstGeom>
          <a:noFill/>
        </p:spPr>
        <p:txBody>
          <a:bodyPr wrap="square" rtlCol="0">
            <a:spAutoFit/>
          </a:bodyPr>
          <a:lstStyle/>
          <a:p>
            <a:r>
              <a:rPr lang="en-US" altLang="zh-CN" dirty="0"/>
              <a:t>Dalcanton+2009</a:t>
            </a:r>
            <a:endParaRPr lang="zh-CN"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330" y="189865"/>
            <a:ext cx="6975475" cy="1506855"/>
          </a:xfrm>
        </p:spPr>
        <p:txBody>
          <a:bodyPr>
            <a:normAutofit/>
          </a:bodyPr>
          <a:lstStyle/>
          <a:p>
            <a:r>
              <a:rPr lang="en-US" altLang="zh-CN">
                <a:latin typeface="Noto Sans Cypriot" panose="020B0502040504020204" charset="0"/>
                <a:cs typeface="Noto Sans Cypriot" panose="020B0502040504020204" charset="0"/>
                <a:sym typeface="+mn-ea"/>
              </a:rPr>
              <a:t>An </a:t>
            </a:r>
            <a:r>
              <a:rPr lang="en-US" altLang="zh-CN" b="1" i="1">
                <a:solidFill>
                  <a:srgbClr val="FF0000"/>
                </a:solidFill>
                <a:latin typeface="Noto Sans Cypriot" panose="020B0502040504020204" charset="0"/>
                <a:cs typeface="Noto Sans Cypriot" panose="020B0502040504020204" charset="0"/>
                <a:sym typeface="+mn-ea"/>
              </a:rPr>
              <a:t>ab initio</a:t>
            </a:r>
            <a:r>
              <a:rPr lang="en-US" altLang="zh-CN">
                <a:latin typeface="Noto Sans Cypriot" panose="020B0502040504020204" charset="0"/>
                <a:cs typeface="Noto Sans Cypriot" panose="020B0502040504020204" charset="0"/>
                <a:sym typeface="+mn-ea"/>
              </a:rPr>
              <a:t> stellar atmospheric model</a:t>
            </a:r>
            <a:endParaRPr lang="zh-CN" altLang="en-US">
              <a:latin typeface="Noto Sans Cypriot" panose="020B0502040504020204" charset="0"/>
              <a:cs typeface="Noto Sans Cypriot" panose="020B0502040504020204" charset="0"/>
            </a:endParaRPr>
          </a:p>
        </p:txBody>
      </p:sp>
      <p:sp>
        <p:nvSpPr>
          <p:cNvPr id="7" name="文本框 6"/>
          <p:cNvSpPr txBox="1"/>
          <p:nvPr/>
        </p:nvSpPr>
        <p:spPr>
          <a:xfrm>
            <a:off x="4271645" y="1696720"/>
            <a:ext cx="7278370" cy="3684905"/>
          </a:xfrm>
          <a:prstGeom prst="rect">
            <a:avLst/>
          </a:prstGeom>
          <a:noFill/>
        </p:spPr>
        <p:txBody>
          <a:bodyPr wrap="square" rtlCol="0">
            <a:noAutofit/>
          </a:bodyPr>
          <a:lstStyle/>
          <a:p>
            <a:pPr marL="285750"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Micro-physical process: A photon, an atom or an electron interact with each other in a micro-volume element (MVE)</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Bound-Bound absorption</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Spontaneous emission</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Ionization (Bound-Free)</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Recombination </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Scatter (Thompson, Rayleigh)</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Bremsstrahlung emission</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Elastic/non-elastic collision</a:t>
            </a:r>
          </a:p>
          <a:p>
            <a:pPr marL="742950" lvl="1"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etc </a:t>
            </a:r>
          </a:p>
          <a:p>
            <a:pPr marL="285750"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Monte Carlo simulation</a:t>
            </a:r>
          </a:p>
          <a:p>
            <a:pPr marL="285750" indent="-285750">
              <a:lnSpc>
                <a:spcPts val="3000"/>
              </a:lnSpc>
              <a:spcBef>
                <a:spcPts val="0"/>
              </a:spcBef>
              <a:spcAft>
                <a:spcPts val="0"/>
              </a:spcAft>
              <a:buFont typeface="Wingdings" panose="05000000000000000000" charset="0"/>
              <a:buChar char="l"/>
            </a:pPr>
            <a:r>
              <a:rPr lang="en-US" altLang="zh-CN" sz="1400" b="1">
                <a:latin typeface="Courier New" panose="02070309020205020404" charset="0"/>
                <a:cs typeface="Courier New" panose="02070309020205020404" charset="0"/>
              </a:rPr>
              <a:t>All codes were written by AI, by now 500+M tokens used </a:t>
            </a:r>
          </a:p>
        </p:txBody>
      </p:sp>
      <p:pic>
        <p:nvPicPr>
          <p:cNvPr id="10" name="内容占位符 9" descr="1774679734496"/>
          <p:cNvPicPr>
            <a:picLocks noGrp="1" noChangeAspect="1"/>
          </p:cNvPicPr>
          <p:nvPr>
            <p:ph idx="1"/>
            <p:custDataLst>
              <p:tags r:id="rId2"/>
            </p:custDataLst>
          </p:nvPr>
        </p:nvPicPr>
        <p:blipFill>
          <a:blip r:embed="rId5"/>
          <a:stretch>
            <a:fillRect/>
          </a:stretch>
        </p:blipFill>
        <p:spPr>
          <a:xfrm>
            <a:off x="608330" y="2386330"/>
            <a:ext cx="3615055" cy="3167380"/>
          </a:xfrm>
          <a:prstGeom prst="rect">
            <a:avLst/>
          </a:prstGeom>
        </p:spPr>
      </p:pic>
      <p:pic>
        <p:nvPicPr>
          <p:cNvPr id="8" name="图片 7" descr="screenshot_20251019_210037"/>
          <p:cNvPicPr>
            <a:picLocks noChangeAspect="1"/>
          </p:cNvPicPr>
          <p:nvPr/>
        </p:nvPicPr>
        <p:blipFill>
          <a:blip r:embed="rId6"/>
          <a:stretch>
            <a:fillRect/>
          </a:stretch>
        </p:blipFill>
        <p:spPr>
          <a:xfrm>
            <a:off x="9051290" y="1112520"/>
            <a:ext cx="1962150" cy="519430"/>
          </a:xfrm>
          <a:prstGeom prst="rect">
            <a:avLst/>
          </a:prstGeom>
        </p:spPr>
      </p:pic>
      <p:pic>
        <p:nvPicPr>
          <p:cNvPr id="5" name="图片 4" descr="screenshot_20251019_205847"/>
          <p:cNvPicPr>
            <a:picLocks noChangeAspect="1"/>
          </p:cNvPicPr>
          <p:nvPr/>
        </p:nvPicPr>
        <p:blipFill>
          <a:blip r:embed="rId7"/>
          <a:stretch>
            <a:fillRect/>
          </a:stretch>
        </p:blipFill>
        <p:spPr>
          <a:xfrm>
            <a:off x="8411210" y="111125"/>
            <a:ext cx="2902585" cy="1001395"/>
          </a:xfrm>
          <a:prstGeom prst="rect">
            <a:avLst/>
          </a:prstGeom>
        </p:spPr>
      </p:pic>
      <p:cxnSp>
        <p:nvCxnSpPr>
          <p:cNvPr id="3" name="直接连接符 2"/>
          <p:cNvCxnSpPr/>
          <p:nvPr/>
        </p:nvCxnSpPr>
        <p:spPr>
          <a:xfrm>
            <a:off x="8637905" y="102235"/>
            <a:ext cx="2516505" cy="1658620"/>
          </a:xfrm>
          <a:prstGeom prst="line">
            <a:avLst/>
          </a:prstGeom>
          <a:ln w="76200">
            <a:solidFill>
              <a:srgbClr val="FF0000"/>
            </a:solidFill>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fontScale="90000"/>
          </a:bodyPr>
          <a:lstStyle/>
          <a:p>
            <a:r>
              <a:rPr lang="en-US" altLang="zh-CN"/>
              <a:t>Test One---dense mass radiative process</a:t>
            </a:r>
          </a:p>
        </p:txBody>
      </p:sp>
      <p:pic>
        <p:nvPicPr>
          <p:cNvPr id="4" name="图片 3" descr="fig_spectrum_photons"/>
          <p:cNvPicPr>
            <a:picLocks noChangeAspect="1"/>
          </p:cNvPicPr>
          <p:nvPr/>
        </p:nvPicPr>
        <p:blipFill>
          <a:blip r:embed="rId4"/>
          <a:stretch>
            <a:fillRect/>
          </a:stretch>
        </p:blipFill>
        <p:spPr>
          <a:xfrm>
            <a:off x="5617210" y="0"/>
            <a:ext cx="6224270" cy="6858000"/>
          </a:xfrm>
          <a:prstGeom prst="rect">
            <a:avLst/>
          </a:prstGeom>
        </p:spPr>
      </p:pic>
      <p:sp>
        <p:nvSpPr>
          <p:cNvPr id="5" name="文本框 4"/>
          <p:cNvSpPr txBox="1"/>
          <p:nvPr/>
        </p:nvSpPr>
        <p:spPr>
          <a:xfrm>
            <a:off x="995045" y="2999105"/>
            <a:ext cx="2773045" cy="368300"/>
          </a:xfrm>
          <a:prstGeom prst="rect">
            <a:avLst/>
          </a:prstGeom>
          <a:noFill/>
        </p:spPr>
        <p:txBody>
          <a:bodyPr wrap="square" rtlCol="0">
            <a:spAutoFit/>
          </a:bodyPr>
          <a:lstStyle/>
          <a:p>
            <a:r>
              <a:rPr lang="en-US" altLang="zh-CN" b="1">
                <a:latin typeface="Courier New" panose="02070309020205020404" charset="0"/>
                <a:cs typeface="Courier New" panose="02070309020205020404" charset="0"/>
              </a:rPr>
              <a:t>Lyman absorptions</a:t>
            </a:r>
          </a:p>
        </p:txBody>
      </p:sp>
      <p:sp>
        <p:nvSpPr>
          <p:cNvPr id="6" name="文本框 5"/>
          <p:cNvSpPr txBox="1"/>
          <p:nvPr/>
        </p:nvSpPr>
        <p:spPr>
          <a:xfrm>
            <a:off x="995045" y="5469890"/>
            <a:ext cx="2773045" cy="368300"/>
          </a:xfrm>
          <a:prstGeom prst="rect">
            <a:avLst/>
          </a:prstGeom>
          <a:noFill/>
        </p:spPr>
        <p:txBody>
          <a:bodyPr wrap="square" rtlCol="0">
            <a:spAutoFit/>
          </a:bodyPr>
          <a:lstStyle/>
          <a:p>
            <a:r>
              <a:rPr lang="en-US" altLang="zh-CN" b="1">
                <a:latin typeface="Courier New" panose="02070309020205020404" charset="0"/>
                <a:cs typeface="Courier New" panose="02070309020205020404" charset="0"/>
              </a:rPr>
              <a:t>Balmer absorptions</a:t>
            </a:r>
          </a:p>
        </p:txBody>
      </p:sp>
      <p:sp>
        <p:nvSpPr>
          <p:cNvPr id="7" name="右箭头 6"/>
          <p:cNvSpPr/>
          <p:nvPr/>
        </p:nvSpPr>
        <p:spPr>
          <a:xfrm>
            <a:off x="3768090" y="3094355"/>
            <a:ext cx="1410335" cy="177165"/>
          </a:xfrm>
          <a:prstGeom prst="rightArrow">
            <a:avLst/>
          </a:prstGeom>
          <a:solidFill>
            <a:schemeClr val="tx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右箭头 7"/>
          <p:cNvSpPr/>
          <p:nvPr/>
        </p:nvSpPr>
        <p:spPr>
          <a:xfrm>
            <a:off x="3768090" y="5565775"/>
            <a:ext cx="1410335" cy="177165"/>
          </a:xfrm>
          <a:prstGeom prst="rightArrow">
            <a:avLst/>
          </a:prstGeom>
          <a:solidFill>
            <a:schemeClr val="tx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2159</Words>
  <Application>Microsoft Macintosh PowerPoint</Application>
  <PresentationFormat>Grand écran</PresentationFormat>
  <Paragraphs>167</Paragraphs>
  <Slides>15</Slides>
  <Notes>13</Notes>
  <HiddenSlides>1</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黑体</vt:lpstr>
      <vt:lpstr>华文细黑</vt:lpstr>
      <vt:lpstr>Arial</vt:lpstr>
      <vt:lpstr>Calibri</vt:lpstr>
      <vt:lpstr>Courier New</vt:lpstr>
      <vt:lpstr>Noto Sans Cypriot</vt:lpstr>
      <vt:lpstr>Times New Roman</vt:lpstr>
      <vt:lpstr>Wingdings</vt:lpstr>
      <vt:lpstr>Wingdings 2</vt:lpstr>
      <vt:lpstr>WPS</vt:lpstr>
      <vt:lpstr>AI in studies of star and stellar populations with CSST data</vt:lpstr>
      <vt:lpstr>Chinese Space-station Survey Telescope (CSST)</vt:lpstr>
      <vt:lpstr>Scientific goals</vt:lpstr>
      <vt:lpstr>Présentation PowerPoint</vt:lpstr>
      <vt:lpstr>Main Survey</vt:lpstr>
      <vt:lpstr>CSST in nearby galaxies study</vt:lpstr>
      <vt:lpstr>Novel stellar atmospheric model required</vt:lpstr>
      <vt:lpstr>An ab initio stellar atmospheric model</vt:lpstr>
      <vt:lpstr>Test One---dense mass radiative process</vt:lpstr>
      <vt:lpstr>Test two---LTE validation</vt:lpstr>
      <vt:lpstr>Test two---LTE validation</vt:lpstr>
      <vt:lpstr>Future plan</vt:lpstr>
      <vt:lpstr>Thinkings</vt:lpstr>
      <vt:lpstr>AI+Astronomy paradigm</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Joanna Jermini-Howard</cp:lastModifiedBy>
  <cp:revision>244</cp:revision>
  <dcterms:created xsi:type="dcterms:W3CDTF">2026-03-30T06:46:09Z</dcterms:created>
  <dcterms:modified xsi:type="dcterms:W3CDTF">2026-03-30T14:32:22Z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2052-12.1.3.24702</vt:lpwstr>
  </property>
  <property fmtid="{D5CDD505-2E9C-101B-9397-08002B2CF9AE}" pid="3" name="ICV">
    <vt:lpwstr>3AB5FEF2B6598A344C2FC569A9B01F77_41</vt:lpwstr>
  </property>
</Properties>
</file>