
<file path=[Content_Types].xml><?xml version="1.0" encoding="utf-8"?>
<Types xmlns="http://schemas.openxmlformats.org/package/2006/content-types"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584" userDrawn="1">
          <p15:clr>
            <a:srgbClr val="747775"/>
          </p15:clr>
        </p15:guide>
        <p15:guide id="2" pos="2948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584"/>
        <p:guide pos="2948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ad6521fa2b_1_278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ad6521fa2b_1_278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aaae7c3b21_0_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aaae7c3b21_0_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cfa1d1d325_0_14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cfa1d1d325_0_1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a6df72ff9e_0_35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a6df72ff9e_0_3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a6df72ff9e_0_9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a6df72ff9e_0_9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ad6521fa2b_1_12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ad6521fa2b_1_12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d36b9c3cb9_0_16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d36b9c3cb9_0_16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d184df23e2_2_1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d184df23e2_2_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aaa87ddf69_0_3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aaa87ddf69_0_3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aaa87ddf69_0_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aaa87ddf69_0_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aaae7c3b21_0_11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aaae7c3b21_0_1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:notes"/>
          <p:cNvSpPr/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p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and body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matchingName="Title and two columns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2" Type="http://schemas.openxmlformats.org/officeDocument/2006/relationships/notesSlide" Target="../notesSlides/notesSlide3.xml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13.GIF"/><Relationship Id="rId1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image" Target="../media/image21.png"/><Relationship Id="rId7" Type="http://schemas.openxmlformats.org/officeDocument/2006/relationships/image" Target="../media/image20.png"/><Relationship Id="rId6" Type="http://schemas.openxmlformats.org/officeDocument/2006/relationships/image" Target="../media/image19.GIF"/><Relationship Id="rId5" Type="http://schemas.openxmlformats.org/officeDocument/2006/relationships/image" Target="../media/image18.GIF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0" Type="http://schemas.openxmlformats.org/officeDocument/2006/relationships/notesSlide" Target="../notesSlides/notesSlide4.xml"/><Relationship Id="rId1" Type="http://schemas.openxmlformats.org/officeDocument/2006/relationships/image" Target="../media/image14.GIF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GIF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8.GIF"/><Relationship Id="rId1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5.xml"/><Relationship Id="rId8" Type="http://schemas.openxmlformats.org/officeDocument/2006/relationships/image" Target="../media/image36.png"/><Relationship Id="rId7" Type="http://schemas.openxmlformats.org/officeDocument/2006/relationships/tags" Target="../tags/tag4.xml"/><Relationship Id="rId6" Type="http://schemas.openxmlformats.org/officeDocument/2006/relationships/image" Target="../media/image35.png"/><Relationship Id="rId5" Type="http://schemas.openxmlformats.org/officeDocument/2006/relationships/tags" Target="../tags/tag3.xml"/><Relationship Id="rId4" Type="http://schemas.openxmlformats.org/officeDocument/2006/relationships/image" Target="../media/image34.png"/><Relationship Id="rId3" Type="http://schemas.openxmlformats.org/officeDocument/2006/relationships/tags" Target="../tags/tag2.xml"/><Relationship Id="rId22" Type="http://schemas.openxmlformats.org/officeDocument/2006/relationships/notesSlide" Target="../notesSlides/notesSlide9.xml"/><Relationship Id="rId21" Type="http://schemas.openxmlformats.org/officeDocument/2006/relationships/slideLayout" Target="../slideLayouts/slideLayout1.xml"/><Relationship Id="rId20" Type="http://schemas.openxmlformats.org/officeDocument/2006/relationships/tags" Target="../tags/tag12.xml"/><Relationship Id="rId2" Type="http://schemas.openxmlformats.org/officeDocument/2006/relationships/image" Target="../media/image33.png"/><Relationship Id="rId19" Type="http://schemas.openxmlformats.org/officeDocument/2006/relationships/tags" Target="../tags/tag11.xml"/><Relationship Id="rId18" Type="http://schemas.openxmlformats.org/officeDocument/2006/relationships/tags" Target="../tags/tag10.xml"/><Relationship Id="rId17" Type="http://schemas.openxmlformats.org/officeDocument/2006/relationships/tags" Target="../tags/tag9.xml"/><Relationship Id="rId16" Type="http://schemas.openxmlformats.org/officeDocument/2006/relationships/image" Target="../media/image40.png"/><Relationship Id="rId15" Type="http://schemas.openxmlformats.org/officeDocument/2006/relationships/tags" Target="../tags/tag8.xml"/><Relationship Id="rId14" Type="http://schemas.openxmlformats.org/officeDocument/2006/relationships/image" Target="../media/image39.png"/><Relationship Id="rId13" Type="http://schemas.openxmlformats.org/officeDocument/2006/relationships/tags" Target="../tags/tag7.xml"/><Relationship Id="rId12" Type="http://schemas.openxmlformats.org/officeDocument/2006/relationships/image" Target="../media/image38.png"/><Relationship Id="rId11" Type="http://schemas.openxmlformats.org/officeDocument/2006/relationships/tags" Target="../tags/tag6.xml"/><Relationship Id="rId10" Type="http://schemas.openxmlformats.org/officeDocument/2006/relationships/image" Target="../media/image37.png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-21300" y="0"/>
            <a:ext cx="92169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>
            <p:ph type="title"/>
          </p:nvPr>
        </p:nvSpPr>
        <p:spPr>
          <a:xfrm>
            <a:off x="0" y="67475"/>
            <a:ext cx="9144000" cy="495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/>
              <a:t>             </a:t>
            </a:r>
            <a:r>
              <a:rPr lang="en-GB" sz="2000" b="1">
                <a:solidFill>
                  <a:schemeClr val="lt1"/>
                </a:solidFill>
              </a:rPr>
              <a:t>  </a:t>
            </a:r>
            <a:r>
              <a:rPr lang="en-GB" sz="1800" b="1"/>
              <a:t>  </a:t>
            </a:r>
            <a:r>
              <a:rPr lang="en-GB" sz="1800" b="1">
                <a:solidFill>
                  <a:schemeClr val="lt1"/>
                </a:solidFill>
              </a:rPr>
              <a:t>                                        </a:t>
            </a:r>
            <a:r>
              <a:rPr lang="en-US" altLang="en-GB" sz="1800" b="1">
                <a:solidFill>
                  <a:schemeClr val="lt1"/>
                </a:solidFill>
              </a:rPr>
              <a:t>    </a:t>
            </a:r>
            <a:r>
              <a:rPr lang="en-GB" sz="2700" b="1">
                <a:solidFill>
                  <a:schemeClr val="lt1"/>
                </a:solidFill>
              </a:rPr>
              <a:t>EPFL</a:t>
            </a:r>
            <a:endParaRPr sz="27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 b="1">
                <a:solidFill>
                  <a:schemeClr val="lt1"/>
                </a:solidFill>
              </a:rPr>
              <a:t>                                  </a:t>
            </a:r>
            <a:r>
              <a:rPr lang="en-US" altLang="en-GB" sz="2700" b="1">
                <a:solidFill>
                  <a:schemeClr val="lt1"/>
                </a:solidFill>
              </a:rPr>
              <a:t>   </a:t>
            </a:r>
            <a:r>
              <a:rPr lang="en-GB" sz="2700" b="1">
                <a:solidFill>
                  <a:schemeClr val="lt1"/>
                </a:solidFill>
              </a:rPr>
              <a:t> 01.04.2026</a:t>
            </a:r>
            <a:r>
              <a:rPr lang="en-GB" sz="1800" b="1">
                <a:solidFill>
                  <a:schemeClr val="lt1"/>
                </a:solidFill>
              </a:rPr>
              <a:t>                                                       </a:t>
            </a:r>
            <a:r>
              <a:rPr lang="en-GB" sz="2000" b="1">
                <a:solidFill>
                  <a:schemeClr val="lt1"/>
                </a:solidFill>
              </a:rPr>
              <a:t>                                               </a:t>
            </a:r>
            <a:endParaRPr sz="20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lt1"/>
                </a:solidFill>
              </a:rPr>
              <a:t>                                                                             </a:t>
            </a:r>
            <a:endParaRPr sz="20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lt1"/>
                </a:solidFill>
              </a:rPr>
              <a:t>           </a:t>
            </a:r>
            <a:endParaRPr sz="20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lt1"/>
                </a:solidFill>
              </a:rPr>
              <a:t>         </a:t>
            </a:r>
            <a:r>
              <a:rPr lang="en-GB" sz="2720" b="1">
                <a:solidFill>
                  <a:schemeClr val="lt1"/>
                </a:solidFill>
              </a:rPr>
              <a:t>Increasing the Precision of Surrogate Models for                                                                                </a:t>
            </a:r>
            <a:endParaRPr sz="272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20" b="1">
                <a:solidFill>
                  <a:schemeClr val="lt1"/>
                </a:solidFill>
              </a:rPr>
              <a:t>        </a:t>
            </a:r>
            <a:r>
              <a:rPr lang="en-US" altLang="en-GB" sz="2720" b="1">
                <a:solidFill>
                  <a:schemeClr val="lt1"/>
                </a:solidFill>
              </a:rPr>
              <a:t>  </a:t>
            </a:r>
            <a:r>
              <a:rPr lang="en-GB" sz="2720" b="1">
                <a:solidFill>
                  <a:schemeClr val="lt1"/>
                </a:solidFill>
              </a:rPr>
              <a:t>Weak Lensing Mass Maps with Flow Matching</a:t>
            </a:r>
            <a:endParaRPr sz="272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</a:rPr>
              <a:t>                 </a:t>
            </a:r>
            <a:endParaRPr sz="150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</a:rPr>
              <a:t>                 Author:   Guangjian Li, University of Zurich</a:t>
            </a:r>
            <a:endParaRPr sz="150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</a:rPr>
              <a:t>                                Prof. Tomasz Kacprzak, FHNW</a:t>
            </a:r>
            <a:endParaRPr sz="150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000"/>
              <a:buFont typeface="Arial" panose="020B0604020202020204"/>
              <a:buNone/>
            </a:pPr>
            <a:r>
              <a:rPr lang="en-GB" sz="1500">
                <a:solidFill>
                  <a:schemeClr val="lt1"/>
                </a:solidFill>
              </a:rPr>
              <a:t>                                               </a:t>
            </a:r>
            <a:endParaRPr sz="150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23" title="results_overview.png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1807648" y="363600"/>
            <a:ext cx="5403699" cy="4659648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3"/>
          <p:cNvSpPr txBox="1"/>
          <p:nvPr/>
        </p:nvSpPr>
        <p:spPr>
          <a:xfrm>
            <a:off x="3199325" y="813945"/>
            <a:ext cx="484800" cy="4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FF0000"/>
                </a:solidFill>
              </a:rPr>
              <a:t>~0.11</a:t>
            </a:r>
            <a:endParaRPr sz="9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FF0000"/>
                </a:solidFill>
              </a:rPr>
              <a:t>~0.13</a:t>
            </a:r>
            <a:endParaRPr sz="900" b="1">
              <a:solidFill>
                <a:srgbClr val="FF0000"/>
              </a:solidFill>
            </a:endParaRPr>
          </a:p>
        </p:txBody>
      </p:sp>
      <p:sp>
        <p:nvSpPr>
          <p:cNvPr id="173" name="Google Shape;173;p23"/>
          <p:cNvSpPr txBox="1"/>
          <p:nvPr/>
        </p:nvSpPr>
        <p:spPr>
          <a:xfrm>
            <a:off x="4869750" y="829375"/>
            <a:ext cx="574200" cy="3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FF0000"/>
                </a:solidFill>
              </a:rPr>
              <a:t>~0.6%</a:t>
            </a:r>
            <a:endParaRPr sz="9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FF0000"/>
                </a:solidFill>
              </a:rPr>
              <a:t>~0.4%</a:t>
            </a:r>
            <a:endParaRPr sz="900" b="1">
              <a:solidFill>
                <a:srgbClr val="FF0000"/>
              </a:solidFill>
            </a:endParaRPr>
          </a:p>
        </p:txBody>
      </p:sp>
      <p:sp>
        <p:nvSpPr>
          <p:cNvPr id="174" name="Google Shape;174;p23"/>
          <p:cNvSpPr txBox="1"/>
          <p:nvPr/>
        </p:nvSpPr>
        <p:spPr>
          <a:xfrm>
            <a:off x="6594175" y="829375"/>
            <a:ext cx="574200" cy="3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FF0000"/>
                </a:solidFill>
              </a:rPr>
              <a:t>~1.0%</a:t>
            </a:r>
            <a:endParaRPr sz="9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FF0000"/>
                </a:solidFill>
              </a:rPr>
              <a:t>~0.4%</a:t>
            </a:r>
            <a:endParaRPr sz="900" b="1">
              <a:solidFill>
                <a:srgbClr val="FF0000"/>
              </a:solidFill>
            </a:endParaRPr>
          </a:p>
        </p:txBody>
      </p:sp>
      <p:sp>
        <p:nvSpPr>
          <p:cNvPr id="175" name="Google Shape;175;p23"/>
          <p:cNvSpPr txBox="1"/>
          <p:nvPr/>
        </p:nvSpPr>
        <p:spPr>
          <a:xfrm>
            <a:off x="3150875" y="2373025"/>
            <a:ext cx="574200" cy="3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FF0000"/>
                </a:solidFill>
              </a:rPr>
              <a:t>~1.1%</a:t>
            </a:r>
            <a:endParaRPr sz="9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FF0000"/>
                </a:solidFill>
              </a:rPr>
              <a:t>~0.6%</a:t>
            </a:r>
            <a:endParaRPr sz="900" b="1">
              <a:solidFill>
                <a:srgbClr val="FF0000"/>
              </a:solidFill>
            </a:endParaRPr>
          </a:p>
        </p:txBody>
      </p:sp>
      <p:sp>
        <p:nvSpPr>
          <p:cNvPr id="176" name="Google Shape;176;p23"/>
          <p:cNvSpPr txBox="1"/>
          <p:nvPr/>
        </p:nvSpPr>
        <p:spPr>
          <a:xfrm>
            <a:off x="4880000" y="2373025"/>
            <a:ext cx="574200" cy="3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FF0000"/>
                </a:solidFill>
              </a:rPr>
              <a:t>~1.9%</a:t>
            </a:r>
            <a:endParaRPr sz="9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FF0000"/>
                </a:solidFill>
              </a:rPr>
              <a:t>~1.6%</a:t>
            </a:r>
            <a:endParaRPr sz="900" b="1">
              <a:solidFill>
                <a:srgbClr val="FF0000"/>
              </a:solidFill>
            </a:endParaRPr>
          </a:p>
        </p:txBody>
      </p:sp>
      <p:sp>
        <p:nvSpPr>
          <p:cNvPr id="177" name="Google Shape;177;p23"/>
          <p:cNvSpPr txBox="1"/>
          <p:nvPr/>
        </p:nvSpPr>
        <p:spPr>
          <a:xfrm>
            <a:off x="6604425" y="2373025"/>
            <a:ext cx="574200" cy="3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FF0000"/>
                </a:solidFill>
              </a:rPr>
              <a:t>~4.7%</a:t>
            </a:r>
            <a:endParaRPr sz="9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FF0000"/>
                </a:solidFill>
              </a:rPr>
              <a:t>~3.9%</a:t>
            </a:r>
            <a:endParaRPr sz="900" b="1">
              <a:solidFill>
                <a:srgbClr val="FF0000"/>
              </a:solidFill>
            </a:endParaRPr>
          </a:p>
        </p:txBody>
      </p:sp>
      <p:sp>
        <p:nvSpPr>
          <p:cNvPr id="178" name="Google Shape;178;p23"/>
          <p:cNvSpPr txBox="1"/>
          <p:nvPr/>
        </p:nvSpPr>
        <p:spPr>
          <a:xfrm>
            <a:off x="3119800" y="3896381"/>
            <a:ext cx="574200" cy="3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FF0000"/>
                </a:solidFill>
              </a:rPr>
              <a:t>~1.0%</a:t>
            </a:r>
            <a:endParaRPr sz="9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FF0000"/>
                </a:solidFill>
              </a:rPr>
              <a:t>~0.8%</a:t>
            </a:r>
            <a:endParaRPr sz="900" b="1">
              <a:solidFill>
                <a:srgbClr val="FF0000"/>
              </a:solidFill>
            </a:endParaRPr>
          </a:p>
        </p:txBody>
      </p:sp>
      <p:sp>
        <p:nvSpPr>
          <p:cNvPr id="179" name="Google Shape;179;p23"/>
          <p:cNvSpPr txBox="1"/>
          <p:nvPr/>
        </p:nvSpPr>
        <p:spPr>
          <a:xfrm>
            <a:off x="4859500" y="3906425"/>
            <a:ext cx="574200" cy="3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FF0000"/>
                </a:solidFill>
              </a:rPr>
              <a:t>~1.7%</a:t>
            </a:r>
            <a:endParaRPr sz="9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FF0000"/>
                </a:solidFill>
              </a:rPr>
              <a:t>~1.1%</a:t>
            </a:r>
            <a:endParaRPr sz="900" b="1">
              <a:solidFill>
                <a:srgbClr val="FF0000"/>
              </a:solidFill>
            </a:endParaRPr>
          </a:p>
        </p:txBody>
      </p:sp>
      <p:sp>
        <p:nvSpPr>
          <p:cNvPr id="180" name="Google Shape;180;p23"/>
          <p:cNvSpPr txBox="1"/>
          <p:nvPr/>
        </p:nvSpPr>
        <p:spPr>
          <a:xfrm>
            <a:off x="6588975" y="3916675"/>
            <a:ext cx="574200" cy="3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FF0000"/>
                </a:solidFill>
              </a:rPr>
              <a:t>~2.5%</a:t>
            </a:r>
            <a:endParaRPr sz="9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FF0000"/>
                </a:solidFill>
              </a:rPr>
              <a:t>~1.4%</a:t>
            </a:r>
            <a:endParaRPr sz="900" b="1">
              <a:solidFill>
                <a:srgbClr val="FF0000"/>
              </a:solidFill>
            </a:endParaRPr>
          </a:p>
        </p:txBody>
      </p:sp>
      <p:sp>
        <p:nvSpPr>
          <p:cNvPr id="181" name="Google Shape;181;p23"/>
          <p:cNvSpPr txBox="1"/>
          <p:nvPr/>
        </p:nvSpPr>
        <p:spPr>
          <a:xfrm>
            <a:off x="2999003" y="0"/>
            <a:ext cx="3468000" cy="3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dk1"/>
                </a:solidFill>
              </a:rPr>
              <a:t>Detailed</a:t>
            </a:r>
            <a:r>
              <a:rPr lang="en-GB" sz="1600" b="1">
                <a:solidFill>
                  <a:schemeClr val="dk1"/>
                </a:solidFill>
              </a:rPr>
              <a:t> Results For RLCFM</a:t>
            </a:r>
            <a:endParaRPr sz="1600" b="1">
              <a:solidFill>
                <a:schemeClr val="dk1"/>
              </a:solidFill>
              <a:highlight>
                <a:schemeClr val="dk1"/>
              </a:highlight>
            </a:endParaRPr>
          </a:p>
        </p:txBody>
      </p:sp>
      <p:sp>
        <p:nvSpPr>
          <p:cNvPr id="182" name="Google Shape;182;p23"/>
          <p:cNvSpPr txBox="1"/>
          <p:nvPr/>
        </p:nvSpPr>
        <p:spPr>
          <a:xfrm>
            <a:off x="7358100" y="3996375"/>
            <a:ext cx="18972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 b="1">
                <a:solidFill>
                  <a:schemeClr val="dk1"/>
                </a:solidFill>
              </a:rPr>
              <a:t>better  agreement !</a:t>
            </a:r>
            <a:endParaRPr sz="19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4"/>
          <p:cNvSpPr txBox="1"/>
          <p:nvPr>
            <p:ph type="title"/>
          </p:nvPr>
        </p:nvSpPr>
        <p:spPr>
          <a:xfrm>
            <a:off x="138300" y="56225"/>
            <a:ext cx="6278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 panose="020B0604020202020204"/>
              <a:buNone/>
            </a:pPr>
            <a:r>
              <a:rPr lang="en-GB" sz="1590" b="1"/>
              <a:t>Ablation study on 11 test parameter points</a:t>
            </a:r>
            <a:endParaRPr sz="159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 panose="020B0604020202020204"/>
              <a:buNone/>
            </a:pPr>
            <a:r>
              <a:rPr lang="en-GB" sz="1590" b="1"/>
              <a:t>(interpolation </a:t>
            </a:r>
            <a:r>
              <a:rPr lang="en-GB" sz="1590" b="1"/>
              <a:t>point</a:t>
            </a:r>
            <a:r>
              <a:rPr lang="en-GB" sz="1590" b="1"/>
              <a:t>)</a:t>
            </a:r>
            <a:endParaRPr sz="159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 panose="020B0604020202020204"/>
              <a:buNone/>
            </a:pPr>
            <a:endParaRPr sz="159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2520"/>
          </a:p>
        </p:txBody>
      </p:sp>
      <p:pic>
        <p:nvPicPr>
          <p:cNvPr id="188" name="Google Shape;188;p24" title="summary_mean_max_std.png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5099850" y="0"/>
            <a:ext cx="3763426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4"/>
          <p:cNvSpPr txBox="1"/>
          <p:nvPr/>
        </p:nvSpPr>
        <p:spPr>
          <a:xfrm>
            <a:off x="0" y="1387800"/>
            <a:ext cx="4709100" cy="35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accent1"/>
                </a:solidFill>
              </a:rPr>
              <a:t>CFM(</a:t>
            </a:r>
            <a:r>
              <a:rPr lang="en-GB" b="1">
                <a:solidFill>
                  <a:schemeClr val="accent1"/>
                </a:solidFill>
              </a:rPr>
              <a:t>Baseline)</a:t>
            </a:r>
            <a:r>
              <a:rPr lang="en-GB" b="1">
                <a:solidFill>
                  <a:schemeClr val="accent1"/>
                </a:solidFill>
              </a:rPr>
              <a:t>: </a:t>
            </a:r>
            <a:r>
              <a:rPr lang="en-GB">
                <a:solidFill>
                  <a:schemeClr val="accent1"/>
                </a:solidFill>
              </a:rPr>
              <a:t>standard CFM</a:t>
            </a:r>
            <a:endParaRPr>
              <a:solidFill>
                <a:schemeClr val="accen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accent4"/>
                </a:solidFill>
              </a:rPr>
              <a:t>LCFM: </a:t>
            </a:r>
            <a:r>
              <a:rPr lang="en-GB">
                <a:solidFill>
                  <a:schemeClr val="accent4"/>
                </a:solidFill>
              </a:rPr>
              <a:t>label-specific prior</a:t>
            </a:r>
            <a:r>
              <a:rPr lang="en-GB">
                <a:solidFill>
                  <a:schemeClr val="accent4"/>
                </a:solidFill>
              </a:rPr>
              <a:t> only</a:t>
            </a:r>
            <a:endParaRPr>
              <a:solidFill>
                <a:schemeClr val="accent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rgbClr val="93C47D"/>
                </a:solidFill>
              </a:rPr>
              <a:t>RCFM: </a:t>
            </a:r>
            <a:r>
              <a:rPr lang="en-GB">
                <a:solidFill>
                  <a:srgbClr val="93C47D"/>
                </a:solidFill>
              </a:rPr>
              <a:t>residual space only</a:t>
            </a:r>
            <a:endParaRPr>
              <a:solidFill>
                <a:srgbClr val="93C47D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rgbClr val="FF0000"/>
                </a:solidFill>
              </a:rPr>
              <a:t>RLCFM: </a:t>
            </a:r>
            <a:r>
              <a:rPr lang="en-GB">
                <a:solidFill>
                  <a:srgbClr val="FF0000"/>
                </a:solidFill>
              </a:rPr>
              <a:t>full, </a:t>
            </a:r>
            <a:r>
              <a:rPr lang="en-GB">
                <a:solidFill>
                  <a:srgbClr val="FF0000"/>
                </a:solidFill>
              </a:rPr>
              <a:t>label-specific prior+residual space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dk1"/>
                </a:solidFill>
              </a:rPr>
              <a:t>residual space: </a:t>
            </a:r>
            <a:r>
              <a:rPr lang="en-GB">
                <a:solidFill>
                  <a:schemeClr val="dk1"/>
                </a:solidFill>
              </a:rPr>
              <a:t>remove the main label-dependent mean shifts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dk1"/>
                </a:solidFill>
              </a:rPr>
              <a:t>label-specific prior: </a:t>
            </a:r>
            <a:r>
              <a:rPr lang="en-GB">
                <a:solidFill>
                  <a:schemeClr val="dk1"/>
                </a:solidFill>
              </a:rPr>
              <a:t>bring the starting distribution closer to the target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endParaRPr sz="1100" b="1">
              <a:solidFill>
                <a:schemeClr val="accen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5"/>
          <p:cNvSpPr txBox="1"/>
          <p:nvPr>
            <p:ph type="body" idx="1"/>
          </p:nvPr>
        </p:nvSpPr>
        <p:spPr>
          <a:xfrm>
            <a:off x="53600" y="38900"/>
            <a:ext cx="9005400" cy="50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475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10" b="1">
                <a:solidFill>
                  <a:schemeClr val="dk1"/>
                </a:solidFill>
              </a:rPr>
              <a:t>                                                                                                </a:t>
            </a:r>
            <a:r>
              <a:rPr lang="en-GB" sz="3085" b="1">
                <a:solidFill>
                  <a:schemeClr val="dk1"/>
                </a:solidFill>
              </a:rPr>
              <a:t>                       </a:t>
            </a:r>
            <a:r>
              <a:rPr lang="en-GB" sz="3090" b="1">
                <a:solidFill>
                  <a:schemeClr val="dk1"/>
                </a:solidFill>
              </a:rPr>
              <a:t>Conclusion</a:t>
            </a:r>
            <a:endParaRPr sz="309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1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15" b="1">
                <a:solidFill>
                  <a:schemeClr val="dk1"/>
                </a:solidFill>
              </a:rPr>
              <a:t>RLCFM for cosmological mass map generation:</a:t>
            </a:r>
            <a:endParaRPr sz="2715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95">
                <a:solidFill>
                  <a:schemeClr val="dk1"/>
                </a:solidFill>
              </a:rPr>
              <a:t>      </a:t>
            </a:r>
            <a:endParaRPr sz="2795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15">
                <a:solidFill>
                  <a:schemeClr val="dk1"/>
                </a:solidFill>
              </a:rPr>
              <a:t> ●  </a:t>
            </a:r>
            <a:r>
              <a:rPr lang="en-GB" sz="2715">
                <a:solidFill>
                  <a:schemeClr val="dk1"/>
                </a:solidFill>
              </a:rPr>
              <a:t>data-driven prior and label-specific flow</a:t>
            </a:r>
            <a:endParaRPr sz="2715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15">
                <a:solidFill>
                  <a:schemeClr val="dk1"/>
                </a:solidFill>
              </a:rPr>
              <a:t> ●</a:t>
            </a:r>
            <a:r>
              <a:rPr lang="en-GB" sz="2715">
                <a:solidFill>
                  <a:schemeClr val="dk1"/>
                </a:solidFill>
              </a:rPr>
              <a:t>  train in a residual space</a:t>
            </a:r>
            <a:endParaRPr sz="2715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15">
                <a:solidFill>
                  <a:schemeClr val="dk1"/>
                </a:solidFill>
              </a:rPr>
              <a:t> </a:t>
            </a:r>
            <a:r>
              <a:rPr lang="en-GB" sz="2915">
                <a:solidFill>
                  <a:schemeClr val="dk1"/>
                </a:solidFill>
              </a:rPr>
              <a:t>●</a:t>
            </a:r>
            <a:r>
              <a:rPr lang="en-GB" sz="2715">
                <a:solidFill>
                  <a:schemeClr val="dk1"/>
                </a:solidFill>
              </a:rPr>
              <a:t>  embed continuous labels into the U-NET</a:t>
            </a:r>
            <a:endParaRPr sz="2715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915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795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5" b="1">
                <a:solidFill>
                  <a:schemeClr val="dk1"/>
                </a:solidFill>
              </a:rPr>
              <a:t>Performance：</a:t>
            </a:r>
            <a:endParaRPr sz="2705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95">
                <a:solidFill>
                  <a:schemeClr val="dk1"/>
                </a:solidFill>
              </a:rPr>
              <a:t>  </a:t>
            </a:r>
            <a:r>
              <a:rPr lang="en-GB" sz="2905">
                <a:solidFill>
                  <a:schemeClr val="dk1"/>
                </a:solidFill>
              </a:rPr>
              <a:t>     </a:t>
            </a:r>
            <a:endParaRPr sz="2905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5">
                <a:solidFill>
                  <a:schemeClr val="dk1"/>
                </a:solidFill>
              </a:rPr>
              <a:t> </a:t>
            </a:r>
            <a:r>
              <a:rPr lang="en-GB" sz="3020">
                <a:solidFill>
                  <a:schemeClr val="dk1"/>
                </a:solidFill>
              </a:rPr>
              <a:t>● </a:t>
            </a:r>
            <a:r>
              <a:rPr lang="en-GB" sz="2720">
                <a:solidFill>
                  <a:schemeClr val="dk1"/>
                </a:solidFill>
              </a:rPr>
              <a:t>Interpolation</a:t>
            </a:r>
            <a:endParaRPr sz="272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20">
                <a:solidFill>
                  <a:schemeClr val="dk1"/>
                </a:solidFill>
              </a:rPr>
              <a:t> ● </a:t>
            </a:r>
            <a:r>
              <a:rPr lang="en-GB" sz="2720">
                <a:solidFill>
                  <a:schemeClr val="dk1"/>
                </a:solidFill>
              </a:rPr>
              <a:t>higher accuracy and is more stable </a:t>
            </a:r>
            <a:endParaRPr sz="272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20">
                <a:solidFill>
                  <a:schemeClr val="dk1"/>
                </a:solidFill>
              </a:rPr>
              <a:t> </a:t>
            </a:r>
            <a:r>
              <a:rPr lang="en-GB" sz="3020">
                <a:solidFill>
                  <a:schemeClr val="dk1"/>
                </a:solidFill>
              </a:rPr>
              <a:t>● </a:t>
            </a:r>
            <a:r>
              <a:rPr lang="en-GB" sz="2720">
                <a:solidFill>
                  <a:schemeClr val="dk1"/>
                </a:solidFill>
              </a:rPr>
              <a:t>very fast; A100 for 9 hours, 15 epochs</a:t>
            </a:r>
            <a:endParaRPr sz="272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2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2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75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15" b="1">
                <a:solidFill>
                  <a:schemeClr val="dk1"/>
                </a:solidFill>
              </a:rPr>
              <a:t>Scalability: generative models with an appropriate physics-informed/data-driven prior</a:t>
            </a:r>
            <a:endParaRPr sz="2715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55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2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2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2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2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2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2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2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2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20">
                <a:solidFill>
                  <a:schemeClr val="dk1"/>
                </a:solidFill>
              </a:rPr>
              <a:t>  </a:t>
            </a:r>
            <a:endParaRPr sz="222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40" b="1">
                <a:solidFill>
                  <a:schemeClr val="dk1"/>
                </a:solidFill>
              </a:rPr>
              <a:t>The contribution brings us closer to a practical mass map emulator！</a:t>
            </a:r>
            <a:endParaRPr sz="274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2000"/>
              <a:buFont typeface="Arial" panose="020B0604020202020204"/>
              <a:buNone/>
            </a:pPr>
            <a:r>
              <a:rPr lang="en-GB" sz="1200">
                <a:solidFill>
                  <a:schemeClr val="dk1"/>
                </a:solidFill>
              </a:rPr>
              <a:t>                                                          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195" name="Google Shape;195;p25"/>
          <p:cNvSpPr txBox="1"/>
          <p:nvPr/>
        </p:nvSpPr>
        <p:spPr>
          <a:xfrm>
            <a:off x="481800" y="3025225"/>
            <a:ext cx="86622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dk1"/>
                </a:solidFill>
              </a:rPr>
              <a:t>d</a:t>
            </a:r>
            <a:r>
              <a:rPr lang="en-GB" sz="1300">
                <a:solidFill>
                  <a:schemeClr val="dk1"/>
                </a:solidFill>
              </a:rPr>
              <a:t>esign a predictor for</a:t>
            </a:r>
            <a:r>
              <a:rPr lang="en-GB" sz="1100">
                <a:solidFill>
                  <a:schemeClr val="dk1"/>
                </a:solidFill>
              </a:rPr>
              <a:t>                 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</a:rPr>
              <a:t>                                                  </a:t>
            </a:r>
            <a:r>
              <a:rPr lang="en-GB" sz="1300">
                <a:solidFill>
                  <a:schemeClr val="dk1"/>
                </a:solidFill>
              </a:rPr>
              <a:t>RLCFM</a:t>
            </a:r>
            <a:r>
              <a:rPr lang="en-GB" sz="1100">
                <a:solidFill>
                  <a:schemeClr val="dk1"/>
                </a:solidFill>
              </a:rPr>
              <a:t>           </a:t>
            </a:r>
            <a:r>
              <a:rPr lang="en-GB" sz="1300">
                <a:solidFill>
                  <a:schemeClr val="dk1"/>
                </a:solidFill>
              </a:rPr>
              <a:t> task-specific neural networks</a:t>
            </a:r>
            <a:r>
              <a:rPr lang="en-GB" sz="1100">
                <a:solidFill>
                  <a:schemeClr val="dk1"/>
                </a:solidFill>
              </a:rPr>
              <a:t>             </a:t>
            </a:r>
            <a:r>
              <a:rPr lang="en-GB" sz="1300">
                <a:solidFill>
                  <a:schemeClr val="dk1"/>
                </a:solidFill>
              </a:rPr>
              <a:t>   high-quality scientific images        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</a:rPr>
              <a:t>                                                                                                     </a:t>
            </a:r>
            <a:endParaRPr sz="1100">
              <a:solidFill>
                <a:schemeClr val="dk1"/>
              </a:solidFill>
            </a:endParaRPr>
          </a:p>
        </p:txBody>
      </p:sp>
      <p:pic>
        <p:nvPicPr>
          <p:cNvPr id="196" name="Google Shape;196;p25" title="{&quot;red&quot;:0,&quot;green&quot;:0,&quot;blue&quot;:0,&quot;origURL&quot;:&quot;https://www.codecogs.com/eqnedit.php?latex=%5Cmu_0(y)#0&quot;,&quot;size&quot;:15,&quot;width&quot;:684.6377952755905,&quot;height&quot;:377.26771653543307}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649225" y="3352950"/>
            <a:ext cx="374383" cy="17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5" title="{&quot;red&quot;:0,&quot;green&quot;:0,&quot;blue&quot;:0,&quot;origURL&quot;:&quot;https://www.codecogs.com/eqnedit.php?latex=%5Csigma_0(y)#0&quot;,&quot;size&quot;:11,&quot;width&quot;:684.6377952755905,&quot;height&quot;:377.26771653543307}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1233125" y="3351261"/>
            <a:ext cx="374575" cy="178941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5"/>
          <p:cNvSpPr/>
          <p:nvPr/>
        </p:nvSpPr>
        <p:spPr>
          <a:xfrm>
            <a:off x="2146326" y="3313610"/>
            <a:ext cx="207900" cy="179100"/>
          </a:xfrm>
          <a:prstGeom prst="mathPlus">
            <a:avLst>
              <a:gd name="adj1" fmla="val 2352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9" name="Google Shape;199;p25"/>
          <p:cNvSpPr/>
          <p:nvPr/>
        </p:nvSpPr>
        <p:spPr>
          <a:xfrm>
            <a:off x="3203814" y="3308296"/>
            <a:ext cx="207900" cy="179100"/>
          </a:xfrm>
          <a:prstGeom prst="mathPlus">
            <a:avLst>
              <a:gd name="adj1" fmla="val 2352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00" name="Google Shape;200;p25"/>
          <p:cNvSpPr/>
          <p:nvPr/>
        </p:nvSpPr>
        <p:spPr>
          <a:xfrm>
            <a:off x="5829725" y="3337226"/>
            <a:ext cx="304200" cy="175500"/>
          </a:xfrm>
          <a:prstGeom prst="mathEqual">
            <a:avLst>
              <a:gd name="adj1" fmla="val 23520"/>
              <a:gd name="adj2" fmla="val 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/>
        </p:nvSpPr>
        <p:spPr>
          <a:xfrm>
            <a:off x="0" y="125"/>
            <a:ext cx="91440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>
                <a:solidFill>
                  <a:schemeClr val="dk1"/>
                </a:solidFill>
              </a:rPr>
              <a:t>                                                        </a:t>
            </a:r>
            <a:r>
              <a:rPr lang="en-GB" sz="1700" b="1">
                <a:solidFill>
                  <a:schemeClr val="dk1"/>
                </a:solidFill>
              </a:rPr>
              <a:t>Reconstruct the Mass Map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>
                <a:solidFill>
                  <a:schemeClr val="dk1"/>
                </a:solidFill>
              </a:rPr>
              <a:t>N-body + Ray-tracing</a:t>
            </a:r>
            <a:r>
              <a:rPr lang="en-US" altLang="en-GB" sz="1500" b="1">
                <a:solidFill>
                  <a:schemeClr val="dk1"/>
                </a:solidFill>
              </a:rPr>
              <a:t>:</a:t>
            </a:r>
            <a:endParaRPr sz="17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</a:rPr>
              <a:t>   </a:t>
            </a:r>
            <a:r>
              <a:rPr lang="en-GB">
                <a:solidFill>
                  <a:schemeClr val="dk1"/>
                </a:solidFill>
              </a:rPr>
              <a:t>● </a:t>
            </a:r>
            <a:r>
              <a:rPr lang="en-GB" sz="1500">
                <a:solidFill>
                  <a:schemeClr val="dk1"/>
                </a:solidFill>
              </a:rPr>
              <a:t>expensive and slow</a:t>
            </a:r>
            <a:r>
              <a:rPr lang="en-GB">
                <a:solidFill>
                  <a:schemeClr val="dk1"/>
                </a:solidFill>
              </a:rPr>
              <a:t> 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>
                <a:solidFill>
                  <a:schemeClr val="dk1"/>
                </a:solidFill>
              </a:rPr>
              <a:t>GAN-based generative models</a:t>
            </a:r>
            <a:r>
              <a:rPr lang="en-US" altLang="en-GB" sz="1500" b="1">
                <a:solidFill>
                  <a:schemeClr val="dk1"/>
                </a:solidFill>
              </a:rPr>
              <a:t>:</a:t>
            </a:r>
            <a:endParaRPr sz="15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</a:rPr>
              <a:t>   </a:t>
            </a:r>
            <a:r>
              <a:rPr lang="en-GB">
                <a:solidFill>
                  <a:schemeClr val="dk1"/>
                </a:solidFill>
              </a:rPr>
              <a:t>● </a:t>
            </a:r>
            <a:r>
              <a:rPr lang="en-GB" sz="1500">
                <a:solidFill>
                  <a:schemeClr val="dk1"/>
                </a:solidFill>
              </a:rPr>
              <a:t>field-level, fast and cheap</a:t>
            </a:r>
            <a:endParaRPr sz="15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</a:rPr>
              <a:t>   </a:t>
            </a:r>
            <a:r>
              <a:rPr lang="en-GB">
                <a:solidFill>
                  <a:schemeClr val="dk1"/>
                </a:solidFill>
              </a:rPr>
              <a:t>● </a:t>
            </a:r>
            <a:r>
              <a:rPr lang="en-GB" sz="1500">
                <a:solidFill>
                  <a:schemeClr val="dk1"/>
                </a:solidFill>
              </a:rPr>
              <a:t>the accuracy is insufficient</a:t>
            </a:r>
            <a:endParaRPr sz="15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</a:rPr>
              <a:t>   </a:t>
            </a:r>
            <a:r>
              <a:rPr lang="en-GB">
                <a:solidFill>
                  <a:schemeClr val="dk1"/>
                </a:solidFill>
              </a:rPr>
              <a:t>   </a:t>
            </a:r>
            <a:r>
              <a:rPr lang="en-GB" sz="1500">
                <a:solidFill>
                  <a:schemeClr val="dk1"/>
                </a:solidFill>
              </a:rPr>
              <a:t>unstable in challenging regimes</a:t>
            </a:r>
            <a:endParaRPr sz="15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</a:rPr>
              <a:t>   </a:t>
            </a:r>
            <a:r>
              <a:rPr lang="en-GB">
                <a:solidFill>
                  <a:schemeClr val="dk1"/>
                </a:solidFill>
              </a:rPr>
              <a:t>   </a:t>
            </a:r>
            <a:r>
              <a:rPr lang="en-GB" sz="1500">
                <a:solidFill>
                  <a:schemeClr val="dk1"/>
                </a:solidFill>
              </a:rPr>
              <a:t>low training efficiency</a:t>
            </a:r>
            <a:r>
              <a:rPr lang="en-GB" sz="1300">
                <a:solidFill>
                  <a:schemeClr val="dk1"/>
                </a:solidFill>
              </a:rPr>
              <a:t>    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>
                <a:solidFill>
                  <a:schemeClr val="dk1"/>
                </a:solidFill>
              </a:rPr>
              <a:t>Residual</a:t>
            </a:r>
            <a:r>
              <a:rPr lang="en-GB" sz="1300" b="1">
                <a:solidFill>
                  <a:schemeClr val="dk1"/>
                </a:solidFill>
              </a:rPr>
              <a:t> </a:t>
            </a:r>
            <a:r>
              <a:rPr lang="en-GB" sz="1500" b="1">
                <a:solidFill>
                  <a:schemeClr val="dk1"/>
                </a:solidFill>
              </a:rPr>
              <a:t>Label-conditional flow matching generative network</a:t>
            </a:r>
            <a:r>
              <a:rPr lang="en-US" altLang="en-GB" sz="1500" b="1">
                <a:solidFill>
                  <a:schemeClr val="dk1"/>
                </a:solidFill>
              </a:rPr>
              <a:t>:</a:t>
            </a:r>
            <a:br>
              <a:rPr lang="en-GB" sz="2000">
                <a:solidFill>
                  <a:schemeClr val="dk2"/>
                </a:solidFill>
              </a:rPr>
            </a:br>
            <a:r>
              <a:rPr lang="en-GB" sz="2000">
                <a:solidFill>
                  <a:schemeClr val="dk2"/>
                </a:solidFill>
              </a:rPr>
              <a:t>  </a:t>
            </a:r>
            <a:r>
              <a:rPr lang="en-GB">
                <a:solidFill>
                  <a:schemeClr val="dk1"/>
                </a:solidFill>
              </a:rPr>
              <a:t>● </a:t>
            </a:r>
            <a:r>
              <a:rPr lang="en-GB" sz="1500">
                <a:solidFill>
                  <a:schemeClr val="dk1"/>
                </a:solidFill>
              </a:rPr>
              <a:t>support interpolation </a:t>
            </a:r>
            <a:endParaRPr sz="15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dk1"/>
                </a:solidFill>
              </a:rPr>
              <a:t>   ● </a:t>
            </a:r>
            <a:r>
              <a:rPr lang="en-US" altLang="en-GB" sz="1500">
                <a:solidFill>
                  <a:schemeClr val="dk1"/>
                </a:solidFill>
              </a:rPr>
              <a:t>improved </a:t>
            </a:r>
            <a:r>
              <a:rPr lang="en-GB" sz="1500">
                <a:solidFill>
                  <a:schemeClr val="dk1"/>
                </a:solidFill>
              </a:rPr>
              <a:t>algorithm: operates in a residual space with data-driven </a:t>
            </a:r>
            <a:r>
              <a:rPr lang="en-US" altLang="en-GB" sz="1500">
                <a:solidFill>
                  <a:schemeClr val="dk1"/>
                </a:solidFill>
              </a:rPr>
              <a:t>flows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dk1"/>
                </a:solidFill>
              </a:rPr>
              <a:t>   ●</a:t>
            </a:r>
            <a:r>
              <a:rPr lang="en-GB">
                <a:solidFill>
                  <a:schemeClr val="dk1"/>
                </a:solidFill>
              </a:rPr>
              <a:t> </a:t>
            </a:r>
            <a:r>
              <a:rPr lang="en-GB" sz="1500">
                <a:solidFill>
                  <a:schemeClr val="dk1"/>
                </a:solidFill>
              </a:rPr>
              <a:t>very fast, higher overall statistical accuracy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6242523" y="481457"/>
            <a:ext cx="2440550" cy="198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458456" y="2508875"/>
            <a:ext cx="2254388" cy="1985625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/>
        </p:nvSpPr>
        <p:spPr>
          <a:xfrm>
            <a:off x="6575656" y="4536300"/>
            <a:ext cx="2320200" cy="3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000">
                <a:solidFill>
                  <a:schemeClr val="dk1"/>
                </a:solidFill>
              </a:rPr>
              <a:t>        </a:t>
            </a:r>
            <a:r>
              <a:rPr lang="en-GB" sz="1000" b="1">
                <a:solidFill>
                  <a:schemeClr val="dk1"/>
                </a:solidFill>
              </a:rPr>
              <a:t>  e</a:t>
            </a:r>
            <a:r>
              <a:rPr lang="en-GB" sz="1000" b="1">
                <a:solidFill>
                  <a:schemeClr val="dk1"/>
                </a:solidFill>
              </a:rPr>
              <a:t>mulators using GAN </a:t>
            </a:r>
            <a:endParaRPr sz="10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100" b="1">
                <a:solidFill>
                  <a:schemeClr val="accent1"/>
                </a:solidFill>
              </a:rPr>
              <a:t>(</a:t>
            </a:r>
            <a:r>
              <a:rPr lang="en-GB" sz="1000" b="1">
                <a:solidFill>
                  <a:schemeClr val="accent1"/>
                </a:solidFill>
              </a:rPr>
              <a:t>Perraudin, 2021, arXiv:2004.08139)</a:t>
            </a:r>
            <a:endParaRPr sz="16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5" title="flow_matching_vector_field_colored_turning_warp_uniform_contraction.gif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443275" y="95750"/>
            <a:ext cx="4871376" cy="4871376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5"/>
          <p:cNvSpPr txBox="1"/>
          <p:nvPr/>
        </p:nvSpPr>
        <p:spPr>
          <a:xfrm>
            <a:off x="0" y="0"/>
            <a:ext cx="8177700" cy="53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</a:rPr>
              <a:t>                               </a:t>
            </a:r>
            <a:r>
              <a:rPr lang="en-US" altLang="en-GB" sz="1100">
                <a:solidFill>
                  <a:schemeClr val="dk1"/>
                </a:solidFill>
              </a:rPr>
              <a:t>        </a:t>
            </a:r>
            <a:r>
              <a:rPr lang="en-GB" b="1">
                <a:solidFill>
                  <a:schemeClr val="dk1"/>
                </a:solidFill>
              </a:rPr>
              <a:t>Conditional Flow Matching (CFM, </a:t>
            </a:r>
            <a:r>
              <a:rPr lang="en-GB">
                <a:solidFill>
                  <a:srgbClr val="0000FF"/>
                </a:solidFill>
              </a:rPr>
              <a:t>Lipman et al., 2022, arXiv:2210.02747</a:t>
            </a:r>
            <a:r>
              <a:rPr lang="en-GB" b="1">
                <a:solidFill>
                  <a:schemeClr val="dk1"/>
                </a:solidFill>
              </a:rPr>
              <a:t>)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</a:rPr>
              <a:t> </a:t>
            </a:r>
            <a:r>
              <a:rPr lang="en-GB" sz="1200">
                <a:solidFill>
                  <a:schemeClr val="dk1"/>
                </a:solidFill>
              </a:rPr>
              <a:t> ●</a:t>
            </a:r>
            <a:r>
              <a:rPr lang="en-GB" sz="1100">
                <a:solidFill>
                  <a:schemeClr val="dk1"/>
                </a:solidFill>
              </a:rPr>
              <a:t> </a:t>
            </a:r>
            <a:r>
              <a:rPr lang="en-GB" sz="1300">
                <a:solidFill>
                  <a:schemeClr val="dk1"/>
                </a:solidFill>
              </a:rPr>
              <a:t>Observed: data samples</a:t>
            </a:r>
            <a:r>
              <a:rPr lang="en-GB">
                <a:solidFill>
                  <a:schemeClr val="dk1"/>
                </a:solidFill>
              </a:rPr>
              <a:t>       </a:t>
            </a:r>
            <a:r>
              <a:rPr lang="en-GB" sz="1300">
                <a:solidFill>
                  <a:schemeClr val="dk1"/>
                </a:solidFill>
              </a:rPr>
              <a:t>from unknown distribution</a:t>
            </a:r>
            <a:r>
              <a:rPr lang="en-GB">
                <a:solidFill>
                  <a:schemeClr val="dk1"/>
                </a:solidFill>
              </a:rPr>
              <a:t>          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     ⇒ </a:t>
            </a:r>
            <a:r>
              <a:rPr lang="en-GB" sz="1300">
                <a:solidFill>
                  <a:schemeClr val="dk1"/>
                </a:solidFill>
              </a:rPr>
              <a:t>a conditional flow</a:t>
            </a:r>
            <a:r>
              <a:rPr lang="en-GB">
                <a:solidFill>
                  <a:schemeClr val="dk1"/>
                </a:solidFill>
              </a:rPr>
              <a:t> </a:t>
            </a:r>
            <a:r>
              <a:rPr lang="en-GB" sz="1300">
                <a:solidFill>
                  <a:schemeClr val="dk1"/>
                </a:solidFill>
              </a:rPr>
              <a:t>                       with boundary conditions: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</a:rPr>
              <a:t>             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</a:rPr>
              <a:t>                                                                  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</a:rPr>
              <a:t>                        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</a:rPr>
              <a:t>  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</a:rPr>
              <a:t>  ●</a:t>
            </a:r>
            <a:r>
              <a:rPr lang="en-GB" sz="1300">
                <a:solidFill>
                  <a:schemeClr val="dk1"/>
                </a:solidFill>
              </a:rPr>
              <a:t> conditional velocity field              :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dk1"/>
                </a:solidFill>
              </a:rPr>
              <a:t>     the CFM objective is: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dk1"/>
                </a:solidFill>
              </a:rPr>
              <a:t>            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dk1"/>
                </a:solidFill>
              </a:rPr>
              <a:t>                                     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dk1"/>
                </a:solidFill>
              </a:rPr>
              <a:t>  ●                                           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dk1"/>
                </a:solidFill>
              </a:rPr>
              <a:t>                                                           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dk1"/>
                </a:solidFill>
              </a:rPr>
              <a:t>     </a:t>
            </a:r>
            <a:r>
              <a:rPr lang="en-GB" sz="1300">
                <a:solidFill>
                  <a:schemeClr val="dk1"/>
                </a:solidFill>
              </a:rPr>
              <a:t>⇒</a:t>
            </a:r>
            <a:r>
              <a:rPr lang="en-GB" sz="1200">
                <a:solidFill>
                  <a:schemeClr val="dk1"/>
                </a:solidFill>
              </a:rPr>
              <a:t>  </a:t>
            </a:r>
            <a:r>
              <a:rPr lang="en-GB" sz="1300">
                <a:solidFill>
                  <a:schemeClr val="dk1"/>
                </a:solidFill>
              </a:rPr>
              <a:t>minimize </a:t>
            </a:r>
            <a:r>
              <a:rPr lang="en-GB" sz="1300">
                <a:solidFill>
                  <a:schemeClr val="dk1"/>
                </a:solidFill>
              </a:rPr>
              <a:t>CFM objective </a:t>
            </a:r>
            <a:r>
              <a:rPr lang="en-GB" sz="1200">
                <a:solidFill>
                  <a:schemeClr val="dk1"/>
                </a:solidFill>
              </a:rPr>
              <a:t>⇒ </a:t>
            </a:r>
            <a:r>
              <a:rPr lang="en-GB" sz="1300">
                <a:solidFill>
                  <a:schemeClr val="dk1"/>
                </a:solidFill>
              </a:rPr>
              <a:t>target marginal velocity field 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</a:rPr>
              <a:t>  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100">
                <a:solidFill>
                  <a:schemeClr val="dk1"/>
                </a:solidFill>
              </a:rPr>
              <a:t>     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pic>
        <p:nvPicPr>
          <p:cNvPr id="70" name="Google Shape;70;p15" title="{&quot;red&quot;:0,&quot;green&quot;:0,&quot;blue&quot;:0,&quot;origURL&quot;:&quot;https://www.codecogs.com/eqnedit.php?latex=x_1#0&quot;,&quot;size&quot;:11,&quot;width&quot;:586.6062992125984,&quot;height&quot;:319.4173228346457}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2174679" y="718145"/>
            <a:ext cx="149825" cy="10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5" title="{&quot;red&quot;:0,&quot;green&quot;:0,&quot;blue&quot;:0,&quot;origURL&quot;:&quot;https://www.codecogs.com/eqnedit.php?latex=q(x_1)#0&quot;,&quot;size&quot;:11,&quot;width&quot;:586.6062992125984,&quot;height&quot;:319.4173228346457}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392989" y="669462"/>
            <a:ext cx="345276" cy="16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 title="{&quot;red&quot;:0,&quot;green&quot;:0,&quot;blue&quot;:0,&quot;origURL&quot;:&quot;https://www.codecogs.com/eqnedit.php?latex=u_t(x%7Cx_1)#0&quot;,&quot;size&quot;:11,&quot;width&quot;:702.3307086614174,&quot;height&quot;:319.4173228346457}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117418" y="2448089"/>
            <a:ext cx="550350" cy="16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 title="{&quot;red&quot;:0,&quot;green&quot;:0,&quot;blue&quot;:0,&quot;origURL&quot;:&quot;http://www.texrendr.com/?eqn=%5Cbegin%7Bequation%7D%0A%5Cmathcal%7BL%7D_%7B%5Cmathrm%7BCFM%7D%7D(%5Ctheta)%0A%3D%20%5Cmathbb%7BE%7D_%7Bt%20%5Csim%20%5Cmathcal%20U%5B0%2C1%5D%2C%20%5C%20q(x_1)%20%2C%5C%20%20p_t(x%7Cx_1)%7D%20%7C%7C%20v_%7B%5Ctheta%7D(t%2C%20x)%20-%20u_t(x%7Cx_1)%20%7C%7C%5E2%0A%5Cend%7Bequation%7D%0A#0&quot;,&quot;size&quot;:11,&quot;width&quot;:702.3307086614174,&quot;height&quot;:319.4173228346457}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867381" y="3175563"/>
            <a:ext cx="3754024" cy="21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 title="{&quot;red&quot;:0,&quot;green&quot;:0,&quot;blue&quot;:0,&quot;origURL&quot;:&quot;https://www.codecogs.com/eqnedit.php?latex=%5Cnabla_%7B%5Ctheta%7D%5Cmathcal%7BL%7D_%7B%5Cmathrm%7BFM%7D%7D(%5Ctheta)%3D%5Cnabla_%7B%5Ctheta%7D%5Cmathcal%7BL%7D_%7B%5Cmathrm%7BCFM%7D%7D(%5Ctheta)#0&quot;,&quot;size&quot;:11,&quot;width&quot;:702.3307086614174,&quot;height&quot;:319.4173228346457}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441457" y="4055340"/>
            <a:ext cx="1733220" cy="16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 title="{&quot;red&quot;:0,&quot;green&quot;:0,&quot;blue&quot;:0,&quot;origURL&quot;:&quot;https://www.codecogs.com/eqnedit.php?latex=u_t(x)#0&quot;,&quot;size&quot;:11,&quot;width&quot;:702.3307086614174,&quot;height&quot;:319.4173228346457}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4680760" y="4432163"/>
            <a:ext cx="345275" cy="168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 title="{&quot;red&quot;:0,&quot;green&quot;:0,&quot;blue&quot;:0,&quot;origURL&quot;:&quot;https://www.codecogs.com/eqnedit.php?latex=%5Cfrac%7Bd%7D%7Bdt%7D%5Cpsi_t(x%7Cx_1)%3Du_t(x%7Cx_1)#0&quot;,&quot;size&quot;:11,&quot;width&quot;:702.3307086614174,&quot;height&quot;:319.4173228346457}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x="2857638" y="2346785"/>
            <a:ext cx="1487749" cy="33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 title="{&quot;red&quot;:0,&quot;green&quot;:0,&quot;blue&quot;:0,&quot;origURL&quot;:&quot;https://www.codecogs.com/eqnedit.php?latex=x_t%3D%5Cpsi_t(x%7Cx_1)#0&quot;,&quot;size&quot;:11,&quot;width&quot;:702.3307086614174,&quot;height&quot;:319.4173228346457}"/>
          <p:cNvPicPr preferRelativeResize="0"/>
          <p:nvPr/>
        </p:nvPicPr>
        <p:blipFill>
          <a:blip r:embed="rId9"/>
          <a:stretch>
            <a:fillRect/>
          </a:stretch>
        </p:blipFill>
        <p:spPr>
          <a:xfrm>
            <a:off x="1927544" y="896181"/>
            <a:ext cx="930096" cy="16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 title="{&quot;red&quot;:0,&quot;green&quot;:0,&quot;blue&quot;:0,&quot;origURL&quot;:&quot;http://www.texrendr.com/?eqn=%5Cbegin%7Balign%7D%0Ap_0(x%7Cx_1)%26%3Dp(x)%5C%5C%0Ap_1(x%7Cx_1)%20%26%3D%20%5Cmathcal%7BN%7D(x%7Cx_1%2C%5Csigma_%7Bsmall%7D%5E2I)%0A%0A%5Cend%7Balign%7D%0A%0A#0&quot;,&quot;size&quot;:11,&quot;width&quot;:475.96062992125985,&quot;height&quot;:417.68503937007875}"/>
          <p:cNvPicPr preferRelativeResize="0"/>
          <p:nvPr/>
        </p:nvPicPr>
        <p:blipFill>
          <a:blip r:embed="rId10"/>
          <a:stretch>
            <a:fillRect/>
          </a:stretch>
        </p:blipFill>
        <p:spPr>
          <a:xfrm>
            <a:off x="982033" y="1375900"/>
            <a:ext cx="2235200" cy="435975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/>
          <p:nvPr/>
        </p:nvSpPr>
        <p:spPr>
          <a:xfrm>
            <a:off x="5614931" y="4467100"/>
            <a:ext cx="3398100" cy="5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000">
                <a:solidFill>
                  <a:schemeClr val="dk1"/>
                </a:solidFill>
              </a:rPr>
              <a:t>Flow Matching: simulation-free CNF training by regressing time-dependent vector fields</a:t>
            </a:r>
            <a:endParaRPr sz="17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6" title="point_flow_comparison_v7_legend_left.gif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3147225" y="720900"/>
            <a:ext cx="6600525" cy="348995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6"/>
          <p:cNvSpPr txBox="1"/>
          <p:nvPr/>
        </p:nvSpPr>
        <p:spPr>
          <a:xfrm>
            <a:off x="46375" y="81550"/>
            <a:ext cx="8821800" cy="49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dk1"/>
                </a:solidFill>
              </a:rPr>
              <a:t>                                       </a:t>
            </a:r>
            <a:r>
              <a:rPr lang="en-GB" sz="1600" b="1">
                <a:solidFill>
                  <a:schemeClr val="dk1"/>
                </a:solidFill>
              </a:rPr>
              <a:t>Residual</a:t>
            </a:r>
            <a:r>
              <a:rPr lang="en-GB" b="1">
                <a:solidFill>
                  <a:schemeClr val="dk1"/>
                </a:solidFill>
              </a:rPr>
              <a:t> </a:t>
            </a:r>
            <a:r>
              <a:rPr lang="en-GB" sz="1600" b="1">
                <a:solidFill>
                  <a:schemeClr val="dk1"/>
                </a:solidFill>
              </a:rPr>
              <a:t>Label-conditional Flow Matching (RLCFM)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</a:rPr>
              <a:t> </a:t>
            </a:r>
            <a:r>
              <a:rPr lang="en-GB" sz="1300" b="1">
                <a:solidFill>
                  <a:schemeClr val="dk1"/>
                </a:solidFill>
              </a:rPr>
              <a:t>label-specific flow</a:t>
            </a:r>
            <a:r>
              <a:rPr lang="en-GB" sz="1300">
                <a:solidFill>
                  <a:schemeClr val="dk1"/>
                </a:solidFill>
              </a:rPr>
              <a:t>: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</a:rPr>
              <a:t>  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</a:rPr>
              <a:t>                                         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</a:rPr>
              <a:t>                </a:t>
            </a:r>
            <a:r>
              <a:rPr lang="en-GB" sz="1300">
                <a:solidFill>
                  <a:schemeClr val="dk1"/>
                </a:solidFill>
              </a:rPr>
              <a:t>where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</a:rPr>
              <a:t>                                                         </a:t>
            </a:r>
            <a:r>
              <a:rPr lang="en-GB" sz="1000">
                <a:solidFill>
                  <a:schemeClr val="dk1"/>
                </a:solidFill>
              </a:rPr>
              <a:t> 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>
                <a:solidFill>
                  <a:schemeClr val="dk1"/>
                </a:solidFill>
              </a:rPr>
              <a:t>label-specific </a:t>
            </a:r>
            <a:r>
              <a:rPr lang="en-GB" sz="1200" b="1">
                <a:solidFill>
                  <a:schemeClr val="dk1"/>
                </a:solidFill>
              </a:rPr>
              <a:t>Gaussian prior</a:t>
            </a:r>
            <a:r>
              <a:rPr lang="en-GB" sz="1200">
                <a:solidFill>
                  <a:schemeClr val="dk1"/>
                </a:solidFill>
              </a:rPr>
              <a:t>: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dk1"/>
                </a:solidFill>
              </a:rPr>
              <a:t>                                     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dk1"/>
                </a:solidFill>
              </a:rPr>
              <a:t>                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dk1"/>
                </a:solidFill>
              </a:rPr>
              <a:t>               where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</a:rPr>
              <a:t> 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</a:rPr>
              <a:t>                                                           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</a:rPr>
              <a:t>                   </a:t>
            </a:r>
            <a:r>
              <a:rPr lang="en-GB" sz="1200">
                <a:solidFill>
                  <a:schemeClr val="dk1"/>
                </a:solidFill>
              </a:rPr>
              <a:t>●   </a:t>
            </a:r>
            <a:r>
              <a:rPr lang="en-GB" sz="1600" b="1">
                <a:solidFill>
                  <a:schemeClr val="dk1"/>
                </a:solidFill>
              </a:rPr>
              <a:t>      </a:t>
            </a:r>
            <a:r>
              <a:rPr lang="en-GB" sz="1200">
                <a:solidFill>
                  <a:schemeClr val="dk1"/>
                </a:solidFill>
              </a:rPr>
              <a:t>:</a:t>
            </a:r>
            <a:r>
              <a:rPr lang="en-US" altLang="en-GB" sz="1200">
                <a:solidFill>
                  <a:schemeClr val="dk1"/>
                </a:solidFill>
              </a:rPr>
              <a:t> </a:t>
            </a:r>
            <a:r>
              <a:rPr lang="en-GB" sz="1200">
                <a:solidFill>
                  <a:schemeClr val="dk1"/>
                </a:solidFill>
              </a:rPr>
              <a:t>Gaussian Process Regressor (GPR)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</a:rPr>
              <a:t>                 ●           : Low-order Polynomial Ridge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pic>
        <p:nvPicPr>
          <p:cNvPr id="86" name="Google Shape;86;p16" descr="{&quot;mathml&quot;:&quot;&lt;math style=\&quot;font-family:stix;font-size:16px;\&quot; xmlns=\&quot;http://www.w3.org/1998/Math/MathML\&quot;&gt;&lt;mstyle mathsize=\&quot;16px\&quot;/&gt;&lt;/math&gt;&quot;,&quot;truncated&quot;:false}" title="blank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4521200" y="2566670"/>
            <a:ext cx="101600" cy="10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 title="{&quot;red&quot;:0,&quot;green&quot;:0,&quot;blue&quot;:0,&quot;origURL&quot;:&quot;https://www.codecogs.com/eqnedit.php?latex=%5Cmu_0(y)#0&quot;,&quot;size&quot;:15,&quot;width&quot;:684.6377952755905,&quot;height&quot;:377.26771653543307}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032188" y="4317846"/>
            <a:ext cx="374575" cy="17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6" title="{&quot;red&quot;:0,&quot;green&quot;:0,&quot;blue&quot;:0,&quot;origURL&quot;:&quot;https://www.codecogs.com/eqnedit.php?latex=%5Csigma_0(y)#0&quot;,&quot;size&quot;:11,&quot;width&quot;:684.6377952755905,&quot;height&quot;:377.26771653543307}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1032200" y="4695637"/>
            <a:ext cx="374575" cy="178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6" title="{&quot;red&quot;:0,&quot;green&quot;:0,&quot;blue&quot;:0,&quot;origURL&quot;:&quot;http://www.texrendr.com/?eqn=%0A%5Cbegin%7Balign%7D%0A%5Cmu_0(y)%20%26%3D%20%5Cmathbb%7BE%7D%5Bx_1%7Cy%5D%20%5C%5C%0A%5Csigma_0(y)%20%26%3D%20%5Calpha%20%5Csqrt%7B%7Bavg(%5Cmathrm%7Btr%7D%5C!%5Cleft(%5Cmathrm%7Bcov%7D%5Bx_1%20%7Cy%5D%5Cright)%7D)%7D%5C%5C%0A%5Csigma_1(y)%20%26%3D%20%5Cbeta%5C%2C%20%5Csigma_0(y)%0A%5Cend%7Balign%7D%0A%0A#0&quot;,&quot;size&quot;:12,&quot;width&quot;:684.6377952755905,&quot;height&quot;:377.26771653543307}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1448252" y="2754677"/>
            <a:ext cx="2088027" cy="56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6" title="{&quot;red&quot;:89,&quot;green&quot;:89,&quot;blue&quot;:89,&quot;origURL&quot;:&quot;http://www.texrendr.com/?eqn=%5Cbegin%7Balign%7D%0A%7B%5Cmu%7D_t(x_1%2C%20y)%20%26%3D%20t%20%7Bx%7D_1%20%2B%20(1-t)%20%7B%7B%5Cmu%7D%7D_0(y)%20%5C%5C%0A%5Csigma_t(y)%20%26%3D%20t%5Csigma_%7B1%7D(y)%20%2B%20(1-t)%5Csigma_0(y)%0A%5Cend%7Balign%7D%0A#0&quot;,&quot;size&quot;:18,&quot;width&quot;:209.6220472440945,&quot;height&quot;:80.76377952755905}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1406784" y="1245554"/>
            <a:ext cx="2221350" cy="37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6" title="{&quot;red&quot;:89,&quot;green&quot;:89,&quot;blue&quot;:89,&quot;origURL&quot;:&quot;https://www.codecogs.com/eqnedit.php?latex=p(x_0%7Cy)%3D%20%5Cmathcal%7BN%7D(x_0%7C%5Cmu_0(y)%2C%20%5Csigma_0%5E2(y)I)#0&quot;,&quot;size&quot;:18,&quot;width&quot;:180.7795275590551,&quot;height&quot;:96.16535433070867}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1461243" y="2438566"/>
            <a:ext cx="2231476" cy="195475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6"/>
          <p:cNvSpPr/>
          <p:nvPr/>
        </p:nvSpPr>
        <p:spPr>
          <a:xfrm>
            <a:off x="2128637" y="1762431"/>
            <a:ext cx="214800" cy="2628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93" name="Google Shape;93;p16" title="{&quot;red&quot;:89,&quot;green&quot;:89,&quot;blue&quot;:89,&quot;origURL&quot;:&quot;https://www.codecogs.com/eqnedit.php?latex=x_t%7C_%7Bx_1%2C%20y%7D%20%3D%20%5Cmu_t%20%2B%20%5Csigma_t%20z_0#0&quot;,&quot;size&quot;:18,&quot;width&quot;:212.24409448818898,&quot;height&quot;:104.33858267716535}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x="1415650" y="916261"/>
            <a:ext cx="1415050" cy="195475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6"/>
          <p:cNvSpPr txBox="1"/>
          <p:nvPr/>
        </p:nvSpPr>
        <p:spPr>
          <a:xfrm>
            <a:off x="1772158" y="3793981"/>
            <a:ext cx="1705500" cy="4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chemeClr val="dk1"/>
                </a:solidFill>
              </a:rPr>
              <a:t>Predictor:</a:t>
            </a:r>
            <a:endParaRPr sz="1200" b="1">
              <a:solidFill>
                <a:schemeClr val="dk1"/>
              </a:solidFill>
            </a:endParaRPr>
          </a:p>
        </p:txBody>
      </p:sp>
      <p:sp>
        <p:nvSpPr>
          <p:cNvPr id="95" name="Google Shape;95;p16"/>
          <p:cNvSpPr/>
          <p:nvPr/>
        </p:nvSpPr>
        <p:spPr>
          <a:xfrm rot="-10795199">
            <a:off x="2116722" y="3456112"/>
            <a:ext cx="214800" cy="2628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96;p16"/>
          <p:cNvSpPr txBox="1"/>
          <p:nvPr/>
        </p:nvSpPr>
        <p:spPr>
          <a:xfrm>
            <a:off x="4409269" y="4185438"/>
            <a:ext cx="4691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</a:rPr>
              <a:t>Uniform source prior N(x|0, I)                                        label-specific source priors</a:t>
            </a:r>
            <a:endParaRPr sz="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7"/>
          <p:cNvSpPr txBox="1"/>
          <p:nvPr>
            <p:ph type="title"/>
          </p:nvPr>
        </p:nvSpPr>
        <p:spPr>
          <a:xfrm>
            <a:off x="2732139" y="110350"/>
            <a:ext cx="4184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1690" b="1"/>
              <a:t>Improving Interpolation Statistics</a:t>
            </a:r>
            <a:endParaRPr sz="1690" b="1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990"/>
              <a:buFont typeface="Arial" panose="020B0604020202020204"/>
              <a:buNone/>
            </a:pPr>
            <a:endParaRPr sz="1260" b="1"/>
          </a:p>
        </p:txBody>
      </p:sp>
      <p:sp>
        <p:nvSpPr>
          <p:cNvPr id="102" name="Google Shape;102;p17"/>
          <p:cNvSpPr txBox="1"/>
          <p:nvPr>
            <p:ph type="body" idx="1"/>
          </p:nvPr>
        </p:nvSpPr>
        <p:spPr>
          <a:xfrm>
            <a:off x="0" y="941800"/>
            <a:ext cx="8520600" cy="40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300">
                <a:solidFill>
                  <a:schemeClr val="dk1"/>
                </a:solidFill>
              </a:rPr>
              <a:t>  we introduce a residual space: 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300">
                <a:solidFill>
                  <a:schemeClr val="dk1"/>
                </a:solidFill>
              </a:rPr>
              <a:t>       </a:t>
            </a:r>
            <a:r>
              <a:rPr lang="en-GB" sz="1300" b="1">
                <a:solidFill>
                  <a:schemeClr val="dk1"/>
                </a:solidFill>
              </a:rPr>
              <a:t> per-label mean subtraction</a:t>
            </a:r>
            <a:r>
              <a:rPr lang="en-GB" sz="1300">
                <a:solidFill>
                  <a:schemeClr val="dk1"/>
                </a:solidFill>
              </a:rPr>
              <a:t> 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</a:rPr>
              <a:t>     </a:t>
            </a:r>
            <a:r>
              <a:rPr lang="en-GB" sz="1100">
                <a:solidFill>
                  <a:schemeClr val="dk1"/>
                </a:solidFill>
              </a:rPr>
              <a:t> 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</a:rPr>
              <a:t>       </a:t>
            </a:r>
            <a:r>
              <a:rPr lang="en-GB" sz="1200" b="1">
                <a:solidFill>
                  <a:schemeClr val="dk1"/>
                </a:solidFill>
              </a:rPr>
              <a:t> </a:t>
            </a:r>
            <a:r>
              <a:rPr lang="en-GB" sz="1300" b="1">
                <a:solidFill>
                  <a:schemeClr val="dk1"/>
                </a:solidFill>
              </a:rPr>
              <a:t>prior in residual space: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</a:rPr>
              <a:t>        </a:t>
            </a:r>
            <a:r>
              <a:rPr lang="en-GB" sz="1300" b="1">
                <a:solidFill>
                  <a:schemeClr val="dk1"/>
                </a:solidFill>
              </a:rPr>
              <a:t>full RLCFM objective</a:t>
            </a:r>
            <a:r>
              <a:rPr lang="en-GB" sz="1300">
                <a:solidFill>
                  <a:schemeClr val="dk1"/>
                </a:solidFill>
              </a:rPr>
              <a:t>: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200">
                <a:solidFill>
                  <a:schemeClr val="dk1"/>
                </a:solidFill>
              </a:rPr>
              <a:t> </a:t>
            </a:r>
            <a:endParaRPr lang="en-GB" sz="1200">
              <a:solidFill>
                <a:schemeClr val="dk1"/>
              </a:solidFill>
            </a:endParaRPr>
          </a:p>
        </p:txBody>
      </p:sp>
      <p:pic>
        <p:nvPicPr>
          <p:cNvPr id="103" name="Google Shape;103;p17" title="varied_variance_flow.gif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5291202" y="604875"/>
            <a:ext cx="4090249" cy="4090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7" title="{&quot;red&quot;:0,&quot;green&quot;:0,&quot;blue&quot;:0,&quot;origURL&quot;:&quot;https://www.codecogs.com/eqnedit.php?latex=r%3Dx-%5Cmu_0(y)#0&quot;,&quot;size&quot;:13,&quot;width&quot;:670.9133858267717,&quot;height&quot;:269.00787401574803}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2733040" y="1455420"/>
            <a:ext cx="1149985" cy="213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7" title="{&quot;red&quot;:0,&quot;green&quot;:0,&quot;blue&quot;:0,&quot;origURL&quot;:&quot;https://www.codecogs.com/eqnedit.php?latex=p_0(r%7Cx_1%2Cy)%3D%20%5Cmathcal%20N(r%7C%200%2C%20%5Csigma_0%20%5E2(y)I)#0&quot;,&quot;size&quot;:13,&quot;width&quot;:670.9133858267717,&quot;height&quot;:269.00787401574803}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458720" y="2164715"/>
            <a:ext cx="2197100" cy="226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 title="{&quot;red&quot;:0,&quot;green&quot;:0,&quot;blue&quot;:0,&quot;origURL&quot;:&quot;https://www.codecogs.com/eqnedit.php?latex=u_t(r%7Cx_1%2Cy)%3D%20x_1-%5Cmu_0(y)%2B(%5Csigma_1(y)-%5Csigma_0(y))z_0#0&quot;,&quot;size&quot;:12,&quot;width&quot;:670.9133858267717,&quot;height&quot;:269.00787401574803}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1381760" y="3078480"/>
            <a:ext cx="3598545" cy="192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7" title="{&quot;red&quot;:0,&quot;green&quot;:0,&quot;blue&quot;:0,&quot;origURL&quot;:&quot;https://www.codecogs.com/eqnedit.php?latex=%5Cmathcal%7BL%7D_%7B%5Ctext%7BRLCFM%7D%7D%20%3D%20%5Cmathbb%7BE%7D_%7Bt%20%5Csim%20%5Cmathcal%7BU%7D%5B0%2C1%5D%20%2C%5C%20%20q(x_1%2C%20y)%20%2C%5C%20%20p(z_0)%7D%20%5Cleft%5C%7C%20v_%7B%5Ctheta%7D(t%2Cy%2Cr)%20-%20u_t(r%7Cx_1%2Cy)%5Cright%5C%7C%5E2#0&quot;,&quot;size&quot;:13,&quot;width&quot;:670.9133858267717,&quot;height&quot;:269.00787401574803}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1016635" y="3642360"/>
            <a:ext cx="4365625" cy="23241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7"/>
          <p:cNvSpPr/>
          <p:nvPr/>
        </p:nvSpPr>
        <p:spPr>
          <a:xfrm>
            <a:off x="3183890" y="1811020"/>
            <a:ext cx="214630" cy="244475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8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5232066" y="1036658"/>
            <a:ext cx="3015275" cy="274872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8"/>
          <p:cNvSpPr txBox="1"/>
          <p:nvPr/>
        </p:nvSpPr>
        <p:spPr>
          <a:xfrm>
            <a:off x="3937427" y="0"/>
            <a:ext cx="2061600" cy="3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dk1"/>
                </a:solidFill>
              </a:rPr>
              <a:t>Dataset</a:t>
            </a:r>
            <a:endParaRPr sz="1800" b="1">
              <a:solidFill>
                <a:schemeClr val="dk1"/>
              </a:solidFill>
            </a:endParaRPr>
          </a:p>
        </p:txBody>
      </p:sp>
      <p:sp>
        <p:nvSpPr>
          <p:cNvPr id="115" name="Google Shape;115;p18"/>
          <p:cNvSpPr txBox="1"/>
          <p:nvPr/>
        </p:nvSpPr>
        <p:spPr>
          <a:xfrm>
            <a:off x="179700" y="1346850"/>
            <a:ext cx="6081600" cy="25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</a:rPr>
              <a:t>57 N-body simulations (KiDS-450 like)</a:t>
            </a:r>
            <a:endParaRPr sz="15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</a:rPr>
              <a:t>non-tomographic cosmologies  within                </a:t>
            </a:r>
            <a:endParaRPr sz="15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500">
                <a:solidFill>
                  <a:schemeClr val="dk1"/>
                </a:solidFill>
              </a:rPr>
              <a:t>without noise and intrinsic alignments</a:t>
            </a: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</a:rPr>
              <a:t>two</a:t>
            </a:r>
            <a:r>
              <a:rPr lang="en-GB">
                <a:solidFill>
                  <a:schemeClr val="dk1"/>
                </a:solidFill>
              </a:rPr>
              <a:t> </a:t>
            </a:r>
            <a:r>
              <a:rPr lang="en-GB" sz="1500">
                <a:solidFill>
                  <a:schemeClr val="dk1"/>
                </a:solidFill>
              </a:rPr>
              <a:t>parameter: Ωm and σ8; </a:t>
            </a:r>
            <a:endParaRPr sz="15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</a:rPr>
              <a:t>                         each 12,000 maps;</a:t>
            </a:r>
            <a:endParaRPr sz="15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</a:rPr>
              <a:t>                        (1,128,128), 5 deg </a:t>
            </a:r>
            <a:r>
              <a:rPr lang="en-GB" sz="1500" i="1">
                <a:solidFill>
                  <a:schemeClr val="dk1"/>
                </a:solidFill>
              </a:rPr>
              <a:t>× </a:t>
            </a:r>
            <a:r>
              <a:rPr lang="en-GB" sz="1500">
                <a:solidFill>
                  <a:schemeClr val="dk1"/>
                </a:solidFill>
              </a:rPr>
              <a:t>5 deg</a:t>
            </a:r>
            <a:endParaRPr sz="15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</a:endParaRPr>
          </a:p>
        </p:txBody>
      </p:sp>
      <p:pic>
        <p:nvPicPr>
          <p:cNvPr id="116" name="Google Shape;116;p18" title="{&quot;red&quot;:0,&quot;green&quot;:0,&quot;blue&quot;:0,&quot;origURL&quot;:&quot;http://www.texrendr.com/?eqn=%5CLambda%20CDM%0A%0A#0&quot;,&quot;size&quot;:12,&quot;width&quot;:532.1338582677165,&quot;height&quot;:360.21259842519686}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3469549" y="1945599"/>
            <a:ext cx="624375" cy="13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0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867125" y="533713"/>
            <a:ext cx="3790276" cy="3790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0"/>
          <p:cNvSpPr txBox="1"/>
          <p:nvPr/>
        </p:nvSpPr>
        <p:spPr>
          <a:xfrm>
            <a:off x="3956611" y="49700"/>
            <a:ext cx="1209300" cy="3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600" b="1">
                <a:solidFill>
                  <a:schemeClr val="dk1"/>
                </a:solidFill>
              </a:rPr>
              <a:t>Result</a:t>
            </a:r>
            <a:endParaRPr sz="1600" b="1">
              <a:solidFill>
                <a:schemeClr val="dk1"/>
              </a:solidFill>
            </a:endParaRPr>
          </a:p>
        </p:txBody>
      </p:sp>
      <p:pic>
        <p:nvPicPr>
          <p:cNvPr id="130" name="Google Shape;130;p20" title="figure_maps_nbody_vs_fm_1.png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7650" y="1890288"/>
            <a:ext cx="4542049" cy="2355301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0"/>
          <p:cNvSpPr txBox="1"/>
          <p:nvPr/>
        </p:nvSpPr>
        <p:spPr>
          <a:xfrm>
            <a:off x="5353800" y="4360625"/>
            <a:ext cx="3790200" cy="3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dk1"/>
                </a:solidFill>
              </a:rPr>
              <a:t>Images generated from the same initial noise</a:t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132" name="Google Shape;132;p20"/>
          <p:cNvSpPr txBox="1"/>
          <p:nvPr/>
        </p:nvSpPr>
        <p:spPr>
          <a:xfrm>
            <a:off x="749450" y="4360625"/>
            <a:ext cx="2894400" cy="4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000">
                <a:solidFill>
                  <a:schemeClr val="dk1"/>
                </a:solidFill>
              </a:rPr>
              <a:t>images for four cosmological parameter sets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133" name="Google Shape;133;p20"/>
          <p:cNvSpPr txBox="1"/>
          <p:nvPr/>
        </p:nvSpPr>
        <p:spPr>
          <a:xfrm>
            <a:off x="727075" y="688200"/>
            <a:ext cx="3667500" cy="9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</a:rPr>
              <a:t>Ωm ↑ → more mass in convergence maps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</a:rPr>
              <a:t>σ8  ↑ → higher pixel-intensity variance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</a:rPr>
              <a:t>              contrast of the image is more obvious.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1"/>
          <p:cNvSpPr txBox="1"/>
          <p:nvPr/>
        </p:nvSpPr>
        <p:spPr>
          <a:xfrm>
            <a:off x="-35421" y="1102725"/>
            <a:ext cx="880800" cy="5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chemeClr val="dk1"/>
                </a:solidFill>
              </a:rPr>
              <a:t>RLCFM</a:t>
            </a:r>
            <a:endParaRPr sz="1100" b="1">
              <a:solidFill>
                <a:schemeClr val="dk1"/>
              </a:solidFill>
            </a:endParaRPr>
          </a:p>
        </p:txBody>
      </p:sp>
      <p:sp>
        <p:nvSpPr>
          <p:cNvPr id="139" name="Google Shape;139;p21"/>
          <p:cNvSpPr txBox="1"/>
          <p:nvPr/>
        </p:nvSpPr>
        <p:spPr>
          <a:xfrm>
            <a:off x="-58060" y="3582425"/>
            <a:ext cx="990900" cy="4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chemeClr val="dk1"/>
                </a:solidFill>
              </a:rPr>
              <a:t>GAN</a:t>
            </a:r>
            <a:endParaRPr sz="11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100" b="1">
                <a:solidFill>
                  <a:schemeClr val="accent1"/>
                </a:solidFill>
              </a:rPr>
              <a:t>Perraudin</a:t>
            </a:r>
            <a:endParaRPr sz="1100" b="1">
              <a:solidFill>
                <a:schemeClr val="dk1"/>
              </a:solidFill>
            </a:endParaRPr>
          </a:p>
        </p:txBody>
      </p:sp>
      <p:pic>
        <p:nvPicPr>
          <p:cNvPr id="140" name="Google Shape;140;p21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705400" y="2898325"/>
            <a:ext cx="8477674" cy="21261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1"/>
          <p:cNvSpPr txBox="1"/>
          <p:nvPr/>
        </p:nvSpPr>
        <p:spPr>
          <a:xfrm>
            <a:off x="3934671" y="0"/>
            <a:ext cx="1599000" cy="5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600" b="1">
                <a:solidFill>
                  <a:schemeClr val="dk1"/>
                </a:solidFill>
              </a:rPr>
              <a:t>Bispectra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</a:endParaRPr>
          </a:p>
        </p:txBody>
      </p:sp>
      <p:pic>
        <p:nvPicPr>
          <p:cNvPr id="142" name="Google Shape;142;p21" title="3pt.png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767025" y="553200"/>
            <a:ext cx="8304824" cy="207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2"/>
          <p:cNvPicPr preferRelativeResize="0"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083900" y="578750"/>
            <a:ext cx="1996349" cy="1793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2"/>
          <p:cNvPicPr preferRelativeResize="0"/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932186" y="588811"/>
            <a:ext cx="2086275" cy="178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2"/>
          <p:cNvPicPr preferRelativeResize="0"/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843600" y="624901"/>
            <a:ext cx="2011100" cy="1731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2"/>
          <p:cNvPicPr preferRelativeResize="0"/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28575" y="667713"/>
            <a:ext cx="2011100" cy="1720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2"/>
          <p:cNvPicPr preferRelativeResize="0"/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746402" y="2597125"/>
            <a:ext cx="2037675" cy="1540325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2"/>
          <p:cNvSpPr txBox="1"/>
          <p:nvPr/>
        </p:nvSpPr>
        <p:spPr>
          <a:xfrm>
            <a:off x="3321377" y="15525"/>
            <a:ext cx="2935200" cy="3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600" b="1">
                <a:solidFill>
                  <a:schemeClr val="dk1"/>
                </a:solidFill>
              </a:rPr>
              <a:t>Overall Summary Statistics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pic>
        <p:nvPicPr>
          <p:cNvPr id="153" name="Google Shape;153;p22"/>
          <p:cNvPicPr preferRelativeResize="0"/>
          <p:nvPr>
            <p:custDataLst>
              <p:tags r:id="rId11"/>
            </p:custDataLst>
          </p:nvPr>
        </p:nvPicPr>
        <p:blipFill rotWithShape="1">
          <a:blip r:embed="rId12"/>
          <a:srcRect l="7253" t="567"/>
          <a:stretch>
            <a:fillRect/>
          </a:stretch>
        </p:blipFill>
        <p:spPr>
          <a:xfrm>
            <a:off x="2829749" y="2597125"/>
            <a:ext cx="2011100" cy="162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2"/>
          <p:cNvPicPr preferRelativeResize="0"/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956311" y="2597125"/>
            <a:ext cx="2011100" cy="1651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2"/>
          <p:cNvPicPr preferRelativeResize="0"/>
          <p:nvPr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7042575" y="2589675"/>
            <a:ext cx="2037676" cy="1641466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2"/>
          <p:cNvSpPr txBox="1"/>
          <p:nvPr>
            <p:custDataLst>
              <p:tags r:id="rId17"/>
            </p:custDataLst>
          </p:nvPr>
        </p:nvSpPr>
        <p:spPr>
          <a:xfrm>
            <a:off x="2094320" y="1179085"/>
            <a:ext cx="578100" cy="2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FF0000"/>
                </a:solidFill>
              </a:rPr>
              <a:t>~0.5%</a:t>
            </a:r>
            <a:endParaRPr sz="900" b="1">
              <a:solidFill>
                <a:srgbClr val="FF0000"/>
              </a:solidFill>
            </a:endParaRPr>
          </a:p>
        </p:txBody>
      </p:sp>
      <p:sp>
        <p:nvSpPr>
          <p:cNvPr id="157" name="Google Shape;157;p22"/>
          <p:cNvSpPr txBox="1"/>
          <p:nvPr>
            <p:custDataLst>
              <p:tags r:id="rId18"/>
            </p:custDataLst>
          </p:nvPr>
        </p:nvSpPr>
        <p:spPr>
          <a:xfrm>
            <a:off x="6374770" y="1155800"/>
            <a:ext cx="578100" cy="20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FF0000"/>
                </a:solidFill>
              </a:rPr>
              <a:t>~1.7%</a:t>
            </a:r>
            <a:endParaRPr sz="900" b="1">
              <a:solidFill>
                <a:srgbClr val="FF0000"/>
              </a:solidFill>
            </a:endParaRPr>
          </a:p>
        </p:txBody>
      </p:sp>
      <p:sp>
        <p:nvSpPr>
          <p:cNvPr id="159" name="Google Shape;159;p22"/>
          <p:cNvSpPr txBox="1"/>
          <p:nvPr>
            <p:custDataLst>
              <p:tags r:id="rId19"/>
            </p:custDataLst>
          </p:nvPr>
        </p:nvSpPr>
        <p:spPr>
          <a:xfrm>
            <a:off x="8486623" y="1165569"/>
            <a:ext cx="484800" cy="23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FF0000"/>
                </a:solidFill>
              </a:rPr>
              <a:t>~4%</a:t>
            </a:r>
            <a:endParaRPr sz="900" b="1">
              <a:solidFill>
                <a:srgbClr val="FF0000"/>
              </a:solidFill>
            </a:endParaRPr>
          </a:p>
        </p:txBody>
      </p:sp>
      <p:sp>
        <p:nvSpPr>
          <p:cNvPr id="161" name="Google Shape;161;p22"/>
          <p:cNvSpPr txBox="1"/>
          <p:nvPr>
            <p:custDataLst>
              <p:tags r:id="rId20"/>
            </p:custDataLst>
          </p:nvPr>
        </p:nvSpPr>
        <p:spPr>
          <a:xfrm>
            <a:off x="4202555" y="1153360"/>
            <a:ext cx="578100" cy="23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FF0000"/>
                </a:solidFill>
              </a:rPr>
              <a:t>~0.7%</a:t>
            </a:r>
            <a:endParaRPr sz="900" b="1">
              <a:solidFill>
                <a:srgbClr val="FF0000"/>
              </a:solidFill>
            </a:endParaRPr>
          </a:p>
        </p:txBody>
      </p:sp>
      <p:sp>
        <p:nvSpPr>
          <p:cNvPr id="164" name="Google Shape;164;p22"/>
          <p:cNvSpPr txBox="1"/>
          <p:nvPr/>
        </p:nvSpPr>
        <p:spPr>
          <a:xfrm>
            <a:off x="2047222" y="4345925"/>
            <a:ext cx="5516700" cy="6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dk1"/>
                </a:solidFill>
              </a:rPr>
              <a:t>higher statistical accuracy, more stable at the boundaries</a:t>
            </a:r>
            <a:r>
              <a:rPr lang="en-GB">
                <a:solidFill>
                  <a:schemeClr val="dk1"/>
                </a:solidFill>
              </a:rPr>
              <a:t>                         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65" name="Google Shape;165;p22"/>
          <p:cNvSpPr txBox="1"/>
          <p:nvPr/>
        </p:nvSpPr>
        <p:spPr>
          <a:xfrm>
            <a:off x="-84213" y="1266575"/>
            <a:ext cx="10122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chemeClr val="dk1"/>
                </a:solidFill>
              </a:rPr>
              <a:t>RLC</a:t>
            </a:r>
            <a:r>
              <a:rPr lang="en-GB" sz="1100" b="1">
                <a:solidFill>
                  <a:schemeClr val="dk1"/>
                </a:solidFill>
              </a:rPr>
              <a:t>FM</a:t>
            </a:r>
            <a:endParaRPr sz="11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chemeClr val="dk1"/>
                </a:solidFill>
              </a:rPr>
              <a:t>15 epochs</a:t>
            </a:r>
            <a:endParaRPr sz="1100" b="1">
              <a:solidFill>
                <a:schemeClr val="dk1"/>
              </a:solidFill>
            </a:endParaRPr>
          </a:p>
        </p:txBody>
      </p:sp>
      <p:sp>
        <p:nvSpPr>
          <p:cNvPr id="166" name="Google Shape;166;p22"/>
          <p:cNvSpPr txBox="1"/>
          <p:nvPr/>
        </p:nvSpPr>
        <p:spPr>
          <a:xfrm>
            <a:off x="-62917" y="2989850"/>
            <a:ext cx="975300" cy="8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chemeClr val="dk1"/>
                </a:solidFill>
              </a:rPr>
              <a:t>GAN</a:t>
            </a:r>
            <a:endParaRPr sz="11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chemeClr val="dk1"/>
                </a:solidFill>
              </a:rPr>
              <a:t>40 epochs</a:t>
            </a:r>
            <a:endParaRPr sz="11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b="1">
                <a:solidFill>
                  <a:schemeClr val="accent1"/>
                </a:solidFill>
              </a:rPr>
              <a:t>(</a:t>
            </a:r>
            <a:r>
              <a:rPr lang="en-GB" sz="1000" b="1">
                <a:solidFill>
                  <a:schemeClr val="accent1"/>
                </a:solidFill>
              </a:rPr>
              <a:t>Perraudin</a:t>
            </a:r>
            <a:r>
              <a:rPr lang="en-GB" b="1">
                <a:solidFill>
                  <a:schemeClr val="accent1"/>
                </a:solidFill>
              </a:rPr>
              <a:t>)</a:t>
            </a:r>
            <a:endParaRPr sz="11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88.92984251968505,&quot;left&quot;:57.36811023622047,&quot;top&quot;:45.57086614173228,&quot;width&quot;:657.6122834645669}"/>
</p:tagLst>
</file>

<file path=ppt/tags/tag10.xml><?xml version="1.0" encoding="utf-8"?>
<p:tagLst xmlns:p="http://schemas.openxmlformats.org/presentationml/2006/main">
  <p:tag name="KSO_WM_DIAGRAM_VIRTUALLY_FRAME" val="{&quot;height&quot;:288.92984251968505,&quot;left&quot;:57.36811023622047,&quot;top&quot;:45.57086614173228,&quot;width&quot;:657.6122834645669}"/>
</p:tagLst>
</file>

<file path=ppt/tags/tag11.xml><?xml version="1.0" encoding="utf-8"?>
<p:tagLst xmlns:p="http://schemas.openxmlformats.org/presentationml/2006/main">
  <p:tag name="KSO_WM_DIAGRAM_VIRTUALLY_FRAME" val="{&quot;height&quot;:288.92984251968505,&quot;left&quot;:57.36811023622047,&quot;top&quot;:45.57086614173228,&quot;width&quot;:657.6122834645669}"/>
</p:tagLst>
</file>

<file path=ppt/tags/tag12.xml><?xml version="1.0" encoding="utf-8"?>
<p:tagLst xmlns:p="http://schemas.openxmlformats.org/presentationml/2006/main">
  <p:tag name="KSO_WM_DIAGRAM_VIRTUALLY_FRAME" val="{&quot;height&quot;:288.92984251968505,&quot;left&quot;:57.36811023622047,&quot;top&quot;:45.57086614173228,&quot;width&quot;:657.6122834645669}"/>
</p:tagLst>
</file>

<file path=ppt/tags/tag2.xml><?xml version="1.0" encoding="utf-8"?>
<p:tagLst xmlns:p="http://schemas.openxmlformats.org/presentationml/2006/main">
  <p:tag name="KSO_WM_DIAGRAM_VIRTUALLY_FRAME" val="{&quot;height&quot;:288.92984251968505,&quot;left&quot;:57.36811023622047,&quot;top&quot;:45.57086614173228,&quot;width&quot;:657.6122834645669}"/>
</p:tagLst>
</file>

<file path=ppt/tags/tag3.xml><?xml version="1.0" encoding="utf-8"?>
<p:tagLst xmlns:p="http://schemas.openxmlformats.org/presentationml/2006/main">
  <p:tag name="KSO_WM_DIAGRAM_VIRTUALLY_FRAME" val="{&quot;height&quot;:288.92984251968505,&quot;left&quot;:57.36811023622047,&quot;top&quot;:45.57086614173228,&quot;width&quot;:657.6122834645669}"/>
</p:tagLst>
</file>

<file path=ppt/tags/tag4.xml><?xml version="1.0" encoding="utf-8"?>
<p:tagLst xmlns:p="http://schemas.openxmlformats.org/presentationml/2006/main">
  <p:tag name="KSO_WM_DIAGRAM_VIRTUALLY_FRAME" val="{&quot;height&quot;:288.92984251968505,&quot;left&quot;:57.36811023622047,&quot;top&quot;:45.57086614173228,&quot;width&quot;:657.6122834645669}"/>
</p:tagLst>
</file>

<file path=ppt/tags/tag5.xml><?xml version="1.0" encoding="utf-8"?>
<p:tagLst xmlns:p="http://schemas.openxmlformats.org/presentationml/2006/main">
  <p:tag name="KSO_WM_DIAGRAM_VIRTUALLY_FRAME" val="{&quot;height&quot;:288.92984251968505,&quot;left&quot;:57.36811023622047,&quot;top&quot;:45.57086614173228,&quot;width&quot;:657.6122834645669}"/>
</p:tagLst>
</file>

<file path=ppt/tags/tag6.xml><?xml version="1.0" encoding="utf-8"?>
<p:tagLst xmlns:p="http://schemas.openxmlformats.org/presentationml/2006/main">
  <p:tag name="KSO_WM_DIAGRAM_VIRTUALLY_FRAME" val="{&quot;height&quot;:288.92984251968505,&quot;left&quot;:57.36811023622047,&quot;top&quot;:45.57086614173228,&quot;width&quot;:657.6122834645669}"/>
</p:tagLst>
</file>

<file path=ppt/tags/tag7.xml><?xml version="1.0" encoding="utf-8"?>
<p:tagLst xmlns:p="http://schemas.openxmlformats.org/presentationml/2006/main">
  <p:tag name="KSO_WM_DIAGRAM_VIRTUALLY_FRAME" val="{&quot;height&quot;:288.92984251968505,&quot;left&quot;:57.36811023622047,&quot;top&quot;:45.57086614173228,&quot;width&quot;:657.6122834645669}"/>
</p:tagLst>
</file>

<file path=ppt/tags/tag8.xml><?xml version="1.0" encoding="utf-8"?>
<p:tagLst xmlns:p="http://schemas.openxmlformats.org/presentationml/2006/main">
  <p:tag name="KSO_WM_DIAGRAM_VIRTUALLY_FRAME" val="{&quot;height&quot;:288.92984251968505,&quot;left&quot;:57.36811023622047,&quot;top&quot;:45.57086614173228,&quot;width&quot;:657.6122834645669}"/>
</p:tagLst>
</file>

<file path=ppt/tags/tag9.xml><?xml version="1.0" encoding="utf-8"?>
<p:tagLst xmlns:p="http://schemas.openxmlformats.org/presentationml/2006/main">
  <p:tag name="KSO_WM_DIAGRAM_VIRTUALLY_FRAME" val="{&quot;height&quot;:288.92984251968505,&quot;left&quot;:57.36811023622047,&quot;top&quot;:45.57086614173228,&quot;width&quot;:657.6122834645669}"/>
</p:tagLst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4806</Words>
  <Application>WPS 演示</Application>
  <PresentationFormat/>
  <Paragraphs>262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9" baseType="lpstr">
      <vt:lpstr>Arial</vt:lpstr>
      <vt:lpstr>宋体</vt:lpstr>
      <vt:lpstr>Wingdings</vt:lpstr>
      <vt:lpstr>Arial</vt:lpstr>
      <vt:lpstr>微软雅黑</vt:lpstr>
      <vt:lpstr>Arial Unicode MS</vt:lpstr>
      <vt:lpstr>Simple Light</vt:lpstr>
      <vt:lpstr>                                               </vt:lpstr>
      <vt:lpstr>PowerPoint 演示文稿</vt:lpstr>
      <vt:lpstr>PowerPoint 演示文稿</vt:lpstr>
      <vt:lpstr>PowerPoint 演示文稿</vt:lpstr>
      <vt:lpstr>Improving Interpolation Statistics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(interpolation point)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                                       EPFL                                          01.04.2026                                                                                                                                                                                                           Increasing the Precision of Surrogate Models for                                                                                             Weak Lensing Mass Maps with Flow Matching                                  Author:   Guangjian Li, University of Zurich                                Prof. Dr. Tomasz Kacprzak, FHNW                                               </dc:title>
  <dc:creator/>
  <cp:lastModifiedBy>Mr.li</cp:lastModifiedBy>
  <cp:revision>11</cp:revision>
  <dcterms:created xsi:type="dcterms:W3CDTF">2026-03-30T14:45:00Z</dcterms:created>
  <dcterms:modified xsi:type="dcterms:W3CDTF">2026-03-31T20:21:11Z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2052-12.1.0.25835</vt:lpwstr>
  </property>
  <property fmtid="{D5CDD505-2E9C-101B-9397-08002B2CF9AE}" pid="3" name="ICV">
    <vt:lpwstr>99912D6A14644779BE60E0DA714BAC26_12</vt:lpwstr>
  </property>
</Properties>
</file>