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3500" type="screen16x9"/>
  <p:notesSz cx="6858000" cy="9144000"/>
  <p:embeddedFontLst>
    <p:embeddedFont>
      <p:font typeface="Libre Franklin" pitchFamily="2" charset="77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6" roundtripDataSignature="AMtx7mgkirDuH1YmGPDAc3YWtlg6bJLhaw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trick John Smit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E6BBF8-E59D-E44E-8DCE-155196470648}" v="4" dt="2024-12-15T19:32:07.302"/>
  </p1510:revLst>
</p1510:revInfo>
</file>

<file path=ppt/tableStyles.xml><?xml version="1.0" encoding="utf-8"?>
<a:tblStyleLst xmlns:a="http://schemas.openxmlformats.org/drawingml/2006/main" def="{9FABD288-2D72-4EDB-8808-CDF3C2456E45}">
  <a:tblStyle styleId="{9FABD288-2D72-4EDB-8808-CDF3C2456E45}" styleName="Table_0">
    <a:wholeTbl>
      <a:tcTxStyle b="off" i="off">
        <a:font>
          <a:latin typeface="Arial"/>
          <a:ea typeface="Arial"/>
          <a:cs typeface="Arial"/>
        </a:font>
        <a:srgbClr val="413C3A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AE6E6"/>
          </a:solidFill>
        </a:fill>
      </a:tcStyle>
    </a:wholeTbl>
    <a:band1H>
      <a:tcTxStyle/>
      <a:tcStyle>
        <a:tcBdr/>
        <a:fill>
          <a:solidFill>
            <a:srgbClr val="F4CAC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F4CAC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rgbClr val="FFFFFF"/>
      </a:tcTxStyle>
      <a:tcStyle>
        <a:tcBdr/>
        <a:fill>
          <a:solidFill>
            <a:srgbClr val="E30613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/>
        <a:fill>
          <a:solidFill>
            <a:srgbClr val="E3061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E30613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E30613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05"/>
    <p:restoredTop sz="94143"/>
  </p:normalViewPr>
  <p:slideViewPr>
    <p:cSldViewPr snapToGrid="0">
      <p:cViewPr varScale="1">
        <p:scale>
          <a:sx n="97" d="100"/>
          <a:sy n="97" d="100"/>
        </p:scale>
        <p:origin x="264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bastian Bélanger Villanueva" userId="d41223ab-c735-444c-a253-089109274a63" providerId="ADAL" clId="{DA62DC19-F6B8-2047-BD3B-7D0822864037}"/>
    <pc:docChg chg="modSld">
      <pc:chgData name="Sebastian Bélanger Villanueva" userId="d41223ab-c735-444c-a253-089109274a63" providerId="ADAL" clId="{DA62DC19-F6B8-2047-BD3B-7D0822864037}" dt="2024-12-15T19:21:14.358" v="3" actId="20577"/>
      <pc:docMkLst>
        <pc:docMk/>
      </pc:docMkLst>
      <pc:sldChg chg="modNotesTx">
        <pc:chgData name="Sebastian Bélanger Villanueva" userId="d41223ab-c735-444c-a253-089109274a63" providerId="ADAL" clId="{DA62DC19-F6B8-2047-BD3B-7D0822864037}" dt="2024-12-15T19:21:08.377" v="1" actId="20577"/>
        <pc:sldMkLst>
          <pc:docMk/>
          <pc:sldMk cId="0" sldId="258"/>
        </pc:sldMkLst>
      </pc:sldChg>
      <pc:sldChg chg="modNotesTx">
        <pc:chgData name="Sebastian Bélanger Villanueva" userId="d41223ab-c735-444c-a253-089109274a63" providerId="ADAL" clId="{DA62DC19-F6B8-2047-BD3B-7D0822864037}" dt="2024-12-15T19:21:12.150" v="2" actId="20577"/>
        <pc:sldMkLst>
          <pc:docMk/>
          <pc:sldMk cId="0" sldId="259"/>
        </pc:sldMkLst>
      </pc:sldChg>
      <pc:sldChg chg="modNotesTx">
        <pc:chgData name="Sebastian Bélanger Villanueva" userId="d41223ab-c735-444c-a253-089109274a63" providerId="ADAL" clId="{DA62DC19-F6B8-2047-BD3B-7D0822864037}" dt="2024-12-15T19:21:14.358" v="3" actId="20577"/>
        <pc:sldMkLst>
          <pc:docMk/>
          <pc:sldMk cId="0" sldId="260"/>
        </pc:sldMkLst>
      </pc:sldChg>
    </pc:docChg>
  </pc:docChgLst>
  <pc:docChgLst>
    <pc:chgData name="Sebastian Bélanger Villanueva" userId="d41223ab-c735-444c-a253-089109274a63" providerId="ADAL" clId="{50E6BBF8-E59D-E44E-8DCE-155196470648}"/>
    <pc:docChg chg="custSel modSld">
      <pc:chgData name="Sebastian Bélanger Villanueva" userId="d41223ab-c735-444c-a253-089109274a63" providerId="ADAL" clId="{50E6BBF8-E59D-E44E-8DCE-155196470648}" dt="2024-12-15T19:32:07.301" v="17" actId="20578"/>
      <pc:docMkLst>
        <pc:docMk/>
      </pc:docMkLst>
      <pc:sldChg chg="addSp delSp modSp mod">
        <pc:chgData name="Sebastian Bélanger Villanueva" userId="d41223ab-c735-444c-a253-089109274a63" providerId="ADAL" clId="{50E6BBF8-E59D-E44E-8DCE-155196470648}" dt="2024-12-15T19:32:07.301" v="17" actId="20578"/>
        <pc:sldMkLst>
          <pc:docMk/>
          <pc:sldMk cId="0" sldId="257"/>
        </pc:sldMkLst>
        <pc:spChg chg="mod">
          <ac:chgData name="Sebastian Bélanger Villanueva" userId="d41223ab-c735-444c-a253-089109274a63" providerId="ADAL" clId="{50E6BBF8-E59D-E44E-8DCE-155196470648}" dt="2024-12-15T19:32:07.301" v="17" actId="20578"/>
          <ac:spMkLst>
            <pc:docMk/>
            <pc:sldMk cId="0" sldId="257"/>
            <ac:spMk id="132" creationId="{00000000-0000-0000-0000-000000000000}"/>
          </ac:spMkLst>
        </pc:spChg>
        <pc:picChg chg="add mod">
          <ac:chgData name="Sebastian Bélanger Villanueva" userId="d41223ab-c735-444c-a253-089109274a63" providerId="ADAL" clId="{50E6BBF8-E59D-E44E-8DCE-155196470648}" dt="2024-12-15T19:30:54.455" v="7" actId="1076"/>
          <ac:picMkLst>
            <pc:docMk/>
            <pc:sldMk cId="0" sldId="257"/>
            <ac:picMk id="3" creationId="{BDE0D758-3C56-8FC6-913D-E3BF1C3694F6}"/>
          </ac:picMkLst>
        </pc:picChg>
        <pc:picChg chg="add mod">
          <ac:chgData name="Sebastian Bélanger Villanueva" userId="d41223ab-c735-444c-a253-089109274a63" providerId="ADAL" clId="{50E6BBF8-E59D-E44E-8DCE-155196470648}" dt="2024-12-15T19:31:29.137" v="12" actId="1076"/>
          <ac:picMkLst>
            <pc:docMk/>
            <pc:sldMk cId="0" sldId="257"/>
            <ac:picMk id="5" creationId="{FE8AA0B5-8993-9E01-C16A-522BBE24FB1E}"/>
          </ac:picMkLst>
        </pc:picChg>
        <pc:picChg chg="add mod">
          <ac:chgData name="Sebastian Bélanger Villanueva" userId="d41223ab-c735-444c-a253-089109274a63" providerId="ADAL" clId="{50E6BBF8-E59D-E44E-8DCE-155196470648}" dt="2024-12-15T19:31:41.071" v="16" actId="1076"/>
          <ac:picMkLst>
            <pc:docMk/>
            <pc:sldMk cId="0" sldId="257"/>
            <ac:picMk id="7" creationId="{050D2896-CBB9-0F7D-39F6-049562D6A1A3}"/>
          </ac:picMkLst>
        </pc:picChg>
        <pc:picChg chg="del">
          <ac:chgData name="Sebastian Bélanger Villanueva" userId="d41223ab-c735-444c-a253-089109274a63" providerId="ADAL" clId="{50E6BBF8-E59D-E44E-8DCE-155196470648}" dt="2024-12-15T19:29:51.703" v="2" actId="478"/>
          <ac:picMkLst>
            <pc:docMk/>
            <pc:sldMk cId="0" sldId="257"/>
            <ac:picMk id="133" creationId="{00000000-0000-0000-0000-000000000000}"/>
          </ac:picMkLst>
        </pc:picChg>
        <pc:picChg chg="del">
          <ac:chgData name="Sebastian Bélanger Villanueva" userId="d41223ab-c735-444c-a253-089109274a63" providerId="ADAL" clId="{50E6BBF8-E59D-E44E-8DCE-155196470648}" dt="2024-12-15T19:29:25.102" v="0" actId="478"/>
          <ac:picMkLst>
            <pc:docMk/>
            <pc:sldMk cId="0" sldId="257"/>
            <ac:picMk id="135" creationId="{00000000-0000-0000-0000-000000000000}"/>
          </ac:picMkLst>
        </pc:picChg>
        <pc:picChg chg="del">
          <ac:chgData name="Sebastian Bélanger Villanueva" userId="d41223ab-c735-444c-a253-089109274a63" providerId="ADAL" clId="{50E6BBF8-E59D-E44E-8DCE-155196470648}" dt="2024-12-15T19:29:40.944" v="1" actId="478"/>
          <ac:picMkLst>
            <pc:docMk/>
            <pc:sldMk cId="0" sldId="257"/>
            <ac:picMk id="141" creationId="{00000000-0000-0000-0000-000000000000}"/>
          </ac:picMkLst>
        </pc:pic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4-12-12T14:12:04.721" idx="1">
    <p:pos x="6000" y="0"/>
    <p:text>As we're probably not fully settled on the theoretical side right now, maybe you focus on absorptive capacity and imply that we complement it with other social science theories/instruments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BaXWHQGk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8" name="Google Shape;318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1e8139725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31e81397258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g31e81397258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r-FR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4" name="Google Shape;14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9" name="Google Shape;15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31a6b1ed32a_0_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8" name="Google Shape;168;g31a6b1ed32a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31e36104211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g31e3610421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iapositive de titre">
  <p:cSld name="Diapositive de titr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>
            <a:spLocks noGrp="1"/>
          </p:cNvSpPr>
          <p:nvPr>
            <p:ph type="pic" idx="2"/>
          </p:nvPr>
        </p:nvSpPr>
        <p:spPr>
          <a:xfrm>
            <a:off x="1331913" y="0"/>
            <a:ext cx="7812087" cy="4948238"/>
          </a:xfrm>
          <a:prstGeom prst="rect">
            <a:avLst/>
          </a:prstGeom>
          <a:noFill/>
          <a:ln>
            <a:noFill/>
          </a:ln>
        </p:spPr>
      </p:sp>
      <p:sp>
        <p:nvSpPr>
          <p:cNvPr id="19" name="Google Shape;19;p14"/>
          <p:cNvSpPr txBox="1">
            <a:spLocks noGrp="1"/>
          </p:cNvSpPr>
          <p:nvPr>
            <p:ph type="ctrTitle"/>
          </p:nvPr>
        </p:nvSpPr>
        <p:spPr>
          <a:xfrm>
            <a:off x="6405563" y="786535"/>
            <a:ext cx="2738437" cy="23383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216000" tIns="0" rIns="72000" bIns="468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Libre Franklin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4"/>
          <p:cNvSpPr txBox="1">
            <a:spLocks noGrp="1"/>
          </p:cNvSpPr>
          <p:nvPr>
            <p:ph type="subTitle" idx="1"/>
          </p:nvPr>
        </p:nvSpPr>
        <p:spPr>
          <a:xfrm>
            <a:off x="4576763" y="3124922"/>
            <a:ext cx="1828800" cy="156845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0000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080"/>
              <a:buNone/>
              <a:defRPr sz="12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15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pic>
        <p:nvPicPr>
          <p:cNvPr id="21" name="Google Shape;21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647" y="80283"/>
            <a:ext cx="1175301" cy="508655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14"/>
          <p:cNvSpPr txBox="1">
            <a:spLocks noGrp="1"/>
          </p:cNvSpPr>
          <p:nvPr>
            <p:ph type="body" idx="3"/>
          </p:nvPr>
        </p:nvSpPr>
        <p:spPr>
          <a:xfrm>
            <a:off x="6400800" y="4683125"/>
            <a:ext cx="1828800" cy="46037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0000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990"/>
              <a:buNone/>
              <a:defRPr sz="1100"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31469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2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14"/>
          <p:cNvSpPr txBox="1">
            <a:spLocks noGrp="1"/>
          </p:cNvSpPr>
          <p:nvPr>
            <p:ph type="body" idx="4"/>
          </p:nvPr>
        </p:nvSpPr>
        <p:spPr>
          <a:xfrm>
            <a:off x="82550" y="4440264"/>
            <a:ext cx="698500" cy="507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457200" lvl="0" indent="-26860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630"/>
              <a:buFont typeface="Arial"/>
              <a:buChar char="•"/>
              <a:defRPr sz="70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31469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2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pos="126">
          <p15:clr>
            <a:srgbClr val="FBAE40"/>
          </p15:clr>
        </p15:guide>
        <p15:guide id="4" orient="horz" pos="123">
          <p15:clr>
            <a:srgbClr val="FBAE40"/>
          </p15:clr>
        </p15:guide>
        <p15:guide id="5" orient="horz" pos="3117">
          <p15:clr>
            <a:srgbClr val="FBAE40"/>
          </p15:clr>
        </p15:guide>
        <p15:guide id="6" pos="839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re et contenu">
  <p:cSld name="3_Titre et contenu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3"/>
          <p:cNvSpPr>
            <a:spLocks noGrp="1"/>
          </p:cNvSpPr>
          <p:nvPr>
            <p:ph type="pic" idx="2"/>
          </p:nvPr>
        </p:nvSpPr>
        <p:spPr>
          <a:xfrm>
            <a:off x="904875" y="1563688"/>
            <a:ext cx="3144838" cy="3579812"/>
          </a:xfrm>
          <a:prstGeom prst="rect">
            <a:avLst/>
          </a:prstGeom>
          <a:noFill/>
          <a:ln>
            <a:noFill/>
          </a:ln>
        </p:spPr>
      </p:sp>
      <p:sp>
        <p:nvSpPr>
          <p:cNvPr id="82" name="Google Shape;82;p23"/>
          <p:cNvSpPr txBox="1">
            <a:spLocks noGrp="1"/>
          </p:cNvSpPr>
          <p:nvPr>
            <p:ph type="body" idx="1"/>
          </p:nvPr>
        </p:nvSpPr>
        <p:spPr>
          <a:xfrm>
            <a:off x="4049395" y="1563688"/>
            <a:ext cx="4581525" cy="3386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45700" rIns="91425" bIns="45700" anchor="t" anchorCtr="0">
            <a:normAutofit/>
          </a:bodyPr>
          <a:lstStyle>
            <a:lvl1pPr marL="457200" lvl="0" indent="-33147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62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31469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2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23"/>
          <p:cNvSpPr txBox="1">
            <a:spLocks noGrp="1"/>
          </p:cNvSpPr>
          <p:nvPr>
            <p:ph type="title"/>
          </p:nvPr>
        </p:nvSpPr>
        <p:spPr>
          <a:xfrm>
            <a:off x="904875" y="131032"/>
            <a:ext cx="3667125" cy="1072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0" rIns="72000" bIns="468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3"/>
          <p:cNvSpPr txBox="1">
            <a:spLocks noGrp="1"/>
          </p:cNvSpPr>
          <p:nvPr>
            <p:ph type="dt" idx="10"/>
          </p:nvPr>
        </p:nvSpPr>
        <p:spPr>
          <a:xfrm rot="-5400000">
            <a:off x="-1221413" y="2778452"/>
            <a:ext cx="3341052" cy="911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3"/>
          <p:cNvSpPr txBox="1">
            <a:spLocks noGrp="1"/>
          </p:cNvSpPr>
          <p:nvPr>
            <p:ph type="ftr" idx="11"/>
          </p:nvPr>
        </p:nvSpPr>
        <p:spPr>
          <a:xfrm rot="-5400000">
            <a:off x="7115989" y="1874064"/>
            <a:ext cx="3543260" cy="512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3"/>
          <p:cNvSpPr txBox="1">
            <a:spLocks noGrp="1"/>
          </p:cNvSpPr>
          <p:nvPr>
            <p:ph type="sldNum" idx="12"/>
          </p:nvPr>
        </p:nvSpPr>
        <p:spPr>
          <a:xfrm>
            <a:off x="8631238" y="195263"/>
            <a:ext cx="512762" cy="163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0" rIns="90000" bIns="0" anchor="t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>
  <p:cSld name="Deux contenus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4"/>
          <p:cNvSpPr txBox="1">
            <a:spLocks noGrp="1"/>
          </p:cNvSpPr>
          <p:nvPr>
            <p:ph type="body" idx="1"/>
          </p:nvPr>
        </p:nvSpPr>
        <p:spPr>
          <a:xfrm>
            <a:off x="904875" y="1563688"/>
            <a:ext cx="3671466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45700" rIns="91425" bIns="45700" anchor="t" anchorCtr="0">
            <a:normAutofit/>
          </a:bodyPr>
          <a:lstStyle>
            <a:lvl1pPr marL="457200" lvl="0" indent="-33147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62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31469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2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24"/>
          <p:cNvSpPr txBox="1">
            <a:spLocks noGrp="1"/>
          </p:cNvSpPr>
          <p:nvPr>
            <p:ph type="body" idx="2"/>
          </p:nvPr>
        </p:nvSpPr>
        <p:spPr>
          <a:xfrm>
            <a:off x="4959772" y="1563688"/>
            <a:ext cx="3671466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45700" rIns="91425" bIns="45700" anchor="t" anchorCtr="0">
            <a:normAutofit/>
          </a:bodyPr>
          <a:lstStyle>
            <a:lvl1pPr marL="457200" lvl="0" indent="-33147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62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31469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2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24"/>
          <p:cNvSpPr txBox="1">
            <a:spLocks noGrp="1"/>
          </p:cNvSpPr>
          <p:nvPr>
            <p:ph type="title"/>
          </p:nvPr>
        </p:nvSpPr>
        <p:spPr>
          <a:xfrm>
            <a:off x="904875" y="131032"/>
            <a:ext cx="3667125" cy="1072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0" rIns="72000" bIns="468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24"/>
          <p:cNvSpPr txBox="1">
            <a:spLocks noGrp="1"/>
          </p:cNvSpPr>
          <p:nvPr>
            <p:ph type="dt" idx="10"/>
          </p:nvPr>
        </p:nvSpPr>
        <p:spPr>
          <a:xfrm rot="-5400000">
            <a:off x="-1221413" y="2778452"/>
            <a:ext cx="3341052" cy="911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4"/>
          <p:cNvSpPr txBox="1">
            <a:spLocks noGrp="1"/>
          </p:cNvSpPr>
          <p:nvPr>
            <p:ph type="ftr" idx="11"/>
          </p:nvPr>
        </p:nvSpPr>
        <p:spPr>
          <a:xfrm rot="-5400000">
            <a:off x="7115989" y="1874064"/>
            <a:ext cx="3543260" cy="512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4"/>
          <p:cNvSpPr txBox="1">
            <a:spLocks noGrp="1"/>
          </p:cNvSpPr>
          <p:nvPr>
            <p:ph type="sldNum" idx="12"/>
          </p:nvPr>
        </p:nvSpPr>
        <p:spPr>
          <a:xfrm>
            <a:off x="8631238" y="195263"/>
            <a:ext cx="512762" cy="163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0" rIns="90000" bIns="0" anchor="t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re seul">
  <p:cSld name="1_Titre seul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5"/>
          <p:cNvSpPr>
            <a:spLocks noGrp="1"/>
          </p:cNvSpPr>
          <p:nvPr>
            <p:ph type="pic" idx="2"/>
          </p:nvPr>
        </p:nvSpPr>
        <p:spPr>
          <a:xfrm>
            <a:off x="904875" y="0"/>
            <a:ext cx="8239125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96" name="Google Shape;96;p25"/>
          <p:cNvSpPr txBox="1">
            <a:spLocks noGrp="1"/>
          </p:cNvSpPr>
          <p:nvPr>
            <p:ph type="title"/>
          </p:nvPr>
        </p:nvSpPr>
        <p:spPr>
          <a:xfrm>
            <a:off x="6405563" y="2571750"/>
            <a:ext cx="2738437" cy="21113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80000" tIns="0" rIns="72000" bIns="468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ibre Franklin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5"/>
          <p:cNvSpPr txBox="1">
            <a:spLocks noGrp="1"/>
          </p:cNvSpPr>
          <p:nvPr>
            <p:ph type="dt" idx="10"/>
          </p:nvPr>
        </p:nvSpPr>
        <p:spPr>
          <a:xfrm rot="-5400000">
            <a:off x="-1221413" y="2778452"/>
            <a:ext cx="3341052" cy="911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5"/>
          <p:cNvSpPr txBox="1">
            <a:spLocks noGrp="1"/>
          </p:cNvSpPr>
          <p:nvPr>
            <p:ph type="ftr" idx="11"/>
          </p:nvPr>
        </p:nvSpPr>
        <p:spPr>
          <a:xfrm rot="-5400000">
            <a:off x="7115989" y="1874064"/>
            <a:ext cx="3543260" cy="512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5"/>
          <p:cNvSpPr txBox="1">
            <a:spLocks noGrp="1"/>
          </p:cNvSpPr>
          <p:nvPr>
            <p:ph type="sldNum" idx="12"/>
          </p:nvPr>
        </p:nvSpPr>
        <p:spPr>
          <a:xfrm>
            <a:off x="8631238" y="195263"/>
            <a:ext cx="512762" cy="163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0" rIns="90000" bIns="0" anchor="t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re seul">
  <p:cSld name="2_Titre seul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6"/>
          <p:cNvSpPr>
            <a:spLocks noGrp="1"/>
          </p:cNvSpPr>
          <p:nvPr>
            <p:ph type="pic" idx="2"/>
          </p:nvPr>
        </p:nvSpPr>
        <p:spPr>
          <a:xfrm>
            <a:off x="904875" y="0"/>
            <a:ext cx="7726363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102" name="Google Shape;102;p26"/>
          <p:cNvSpPr txBox="1">
            <a:spLocks noGrp="1"/>
          </p:cNvSpPr>
          <p:nvPr>
            <p:ph type="dt" idx="10"/>
          </p:nvPr>
        </p:nvSpPr>
        <p:spPr>
          <a:xfrm rot="-5400000">
            <a:off x="-1221413" y="2778452"/>
            <a:ext cx="3341052" cy="911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26"/>
          <p:cNvSpPr txBox="1">
            <a:spLocks noGrp="1"/>
          </p:cNvSpPr>
          <p:nvPr>
            <p:ph type="ftr" idx="11"/>
          </p:nvPr>
        </p:nvSpPr>
        <p:spPr>
          <a:xfrm rot="-5400000">
            <a:off x="7115989" y="1874064"/>
            <a:ext cx="3543260" cy="512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6"/>
          <p:cNvSpPr txBox="1">
            <a:spLocks noGrp="1"/>
          </p:cNvSpPr>
          <p:nvPr>
            <p:ph type="sldNum" idx="12"/>
          </p:nvPr>
        </p:nvSpPr>
        <p:spPr>
          <a:xfrm>
            <a:off x="8631238" y="195263"/>
            <a:ext cx="512762" cy="163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0" rIns="90000" bIns="0" anchor="t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re seul">
  <p:cSld name="3_Titre seul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7"/>
          <p:cNvSpPr>
            <a:spLocks noGrp="1"/>
          </p:cNvSpPr>
          <p:nvPr>
            <p:ph type="pic" idx="2"/>
          </p:nvPr>
        </p:nvSpPr>
        <p:spPr>
          <a:xfrm>
            <a:off x="904875" y="3114674"/>
            <a:ext cx="8239125" cy="2028825"/>
          </a:xfrm>
          <a:prstGeom prst="rect">
            <a:avLst/>
          </a:prstGeom>
          <a:noFill/>
          <a:ln>
            <a:noFill/>
          </a:ln>
        </p:spPr>
      </p:sp>
      <p:sp>
        <p:nvSpPr>
          <p:cNvPr id="107" name="Google Shape;107;p27"/>
          <p:cNvSpPr txBox="1">
            <a:spLocks noGrp="1"/>
          </p:cNvSpPr>
          <p:nvPr>
            <p:ph type="body" idx="1"/>
          </p:nvPr>
        </p:nvSpPr>
        <p:spPr>
          <a:xfrm>
            <a:off x="904875" y="1563688"/>
            <a:ext cx="7646988" cy="1436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45700" rIns="91425" bIns="45700" anchor="t" anchorCtr="0">
            <a:normAutofit/>
          </a:bodyPr>
          <a:lstStyle>
            <a:lvl1pPr marL="457200" lvl="0" indent="-33147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62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31469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20"/>
              <a:buChar char="▪"/>
              <a:defRPr/>
            </a:lvl3pPr>
            <a:lvl4pPr marL="1828800" lvl="3" indent="-31432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marL="2286000" lvl="4" indent="-31432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8" name="Google Shape;108;p27"/>
          <p:cNvSpPr txBox="1">
            <a:spLocks noGrp="1"/>
          </p:cNvSpPr>
          <p:nvPr>
            <p:ph type="dt" idx="10"/>
          </p:nvPr>
        </p:nvSpPr>
        <p:spPr>
          <a:xfrm rot="-5400000">
            <a:off x="-1221413" y="2778452"/>
            <a:ext cx="3341052" cy="911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7"/>
          <p:cNvSpPr txBox="1">
            <a:spLocks noGrp="1"/>
          </p:cNvSpPr>
          <p:nvPr>
            <p:ph type="ftr" idx="11"/>
          </p:nvPr>
        </p:nvSpPr>
        <p:spPr>
          <a:xfrm rot="-5400000">
            <a:off x="7115989" y="1874064"/>
            <a:ext cx="3543260" cy="512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7"/>
          <p:cNvSpPr txBox="1">
            <a:spLocks noGrp="1"/>
          </p:cNvSpPr>
          <p:nvPr>
            <p:ph type="sldNum" idx="12"/>
          </p:nvPr>
        </p:nvSpPr>
        <p:spPr>
          <a:xfrm>
            <a:off x="8631238" y="195263"/>
            <a:ext cx="512762" cy="163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0" rIns="90000" bIns="0" anchor="t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11" name="Google Shape;111;p27"/>
          <p:cNvSpPr txBox="1">
            <a:spLocks noGrp="1"/>
          </p:cNvSpPr>
          <p:nvPr>
            <p:ph type="title"/>
          </p:nvPr>
        </p:nvSpPr>
        <p:spPr>
          <a:xfrm>
            <a:off x="904875" y="131032"/>
            <a:ext cx="3667125" cy="1072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0" rIns="72000" bIns="468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8"/>
          <p:cNvSpPr txBox="1">
            <a:spLocks noGrp="1"/>
          </p:cNvSpPr>
          <p:nvPr>
            <p:ph type="dt" idx="10"/>
          </p:nvPr>
        </p:nvSpPr>
        <p:spPr>
          <a:xfrm rot="-5400000">
            <a:off x="-1221413" y="2778452"/>
            <a:ext cx="3341052" cy="911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8"/>
          <p:cNvSpPr txBox="1">
            <a:spLocks noGrp="1"/>
          </p:cNvSpPr>
          <p:nvPr>
            <p:ph type="ftr" idx="11"/>
          </p:nvPr>
        </p:nvSpPr>
        <p:spPr>
          <a:xfrm rot="-5400000">
            <a:off x="7115989" y="1874064"/>
            <a:ext cx="3543260" cy="512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8"/>
          <p:cNvSpPr txBox="1">
            <a:spLocks noGrp="1"/>
          </p:cNvSpPr>
          <p:nvPr>
            <p:ph type="sldNum" idx="12"/>
          </p:nvPr>
        </p:nvSpPr>
        <p:spPr>
          <a:xfrm>
            <a:off x="8631238" y="195263"/>
            <a:ext cx="512762" cy="163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0" rIns="90000" bIns="0" anchor="t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>
  <p:cSld name="Titre et contenu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5"/>
          <p:cNvSpPr txBox="1">
            <a:spLocks noGrp="1"/>
          </p:cNvSpPr>
          <p:nvPr>
            <p:ph type="body" idx="1"/>
          </p:nvPr>
        </p:nvSpPr>
        <p:spPr>
          <a:xfrm>
            <a:off x="904875" y="1563688"/>
            <a:ext cx="7726363" cy="3386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45700" rIns="91425" bIns="45700" anchor="t" anchorCtr="0">
            <a:normAutofit/>
          </a:bodyPr>
          <a:lstStyle>
            <a:lvl1pPr marL="457200" lvl="0" indent="-33147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62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31469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2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15"/>
          <p:cNvSpPr txBox="1">
            <a:spLocks noGrp="1"/>
          </p:cNvSpPr>
          <p:nvPr>
            <p:ph type="title"/>
          </p:nvPr>
        </p:nvSpPr>
        <p:spPr>
          <a:xfrm>
            <a:off x="904875" y="131032"/>
            <a:ext cx="3667125" cy="1072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0" rIns="72000" bIns="468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5"/>
          <p:cNvSpPr txBox="1">
            <a:spLocks noGrp="1"/>
          </p:cNvSpPr>
          <p:nvPr>
            <p:ph type="dt" idx="10"/>
          </p:nvPr>
        </p:nvSpPr>
        <p:spPr>
          <a:xfrm rot="-5400000">
            <a:off x="-1221413" y="2778452"/>
            <a:ext cx="3341052" cy="911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5"/>
          <p:cNvSpPr txBox="1">
            <a:spLocks noGrp="1"/>
          </p:cNvSpPr>
          <p:nvPr>
            <p:ph type="ftr" idx="11"/>
          </p:nvPr>
        </p:nvSpPr>
        <p:spPr>
          <a:xfrm rot="-5400000">
            <a:off x="7115989" y="1874064"/>
            <a:ext cx="3543260" cy="512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5"/>
          <p:cNvSpPr txBox="1">
            <a:spLocks noGrp="1"/>
          </p:cNvSpPr>
          <p:nvPr>
            <p:ph type="sldNum" idx="12"/>
          </p:nvPr>
        </p:nvSpPr>
        <p:spPr>
          <a:xfrm>
            <a:off x="8631238" y="195263"/>
            <a:ext cx="512762" cy="163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0" rIns="90000" bIns="0" anchor="t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>
  <p:cSld name="Titre de section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6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16"/>
          <p:cNvSpPr txBox="1">
            <a:spLocks noGrp="1"/>
          </p:cNvSpPr>
          <p:nvPr>
            <p:ph type="title"/>
          </p:nvPr>
        </p:nvSpPr>
        <p:spPr>
          <a:xfrm>
            <a:off x="4572000" y="777875"/>
            <a:ext cx="4058920" cy="1793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0" rIns="72000" bIns="468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ibre Franklin"/>
              <a:buNone/>
              <a:defRPr sz="3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6"/>
          <p:cNvSpPr txBox="1">
            <a:spLocks noGrp="1"/>
          </p:cNvSpPr>
          <p:nvPr>
            <p:ph type="body" idx="1"/>
          </p:nvPr>
        </p:nvSpPr>
        <p:spPr>
          <a:xfrm>
            <a:off x="4572000" y="2571750"/>
            <a:ext cx="4058920" cy="2156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620"/>
              <a:buNone/>
              <a:defRPr sz="18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918F8F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18F8F"/>
              </a:buClr>
              <a:buSzPts val="1215"/>
              <a:buNone/>
              <a:defRPr sz="1350">
                <a:solidFill>
                  <a:srgbClr val="918F8F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18F8F"/>
              </a:buClr>
              <a:buSzPts val="1200"/>
              <a:buNone/>
              <a:defRPr sz="1200">
                <a:solidFill>
                  <a:srgbClr val="918F8F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18F8F"/>
              </a:buClr>
              <a:buSzPts val="1200"/>
              <a:buNone/>
              <a:defRPr sz="1200">
                <a:solidFill>
                  <a:srgbClr val="918F8F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18F8F"/>
              </a:buClr>
              <a:buSzPts val="1200"/>
              <a:buNone/>
              <a:defRPr sz="1200">
                <a:solidFill>
                  <a:srgbClr val="918F8F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18F8F"/>
              </a:buClr>
              <a:buSzPts val="1200"/>
              <a:buNone/>
              <a:defRPr sz="1200">
                <a:solidFill>
                  <a:srgbClr val="918F8F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18F8F"/>
              </a:buClr>
              <a:buSzPts val="1200"/>
              <a:buNone/>
              <a:defRPr sz="1200">
                <a:solidFill>
                  <a:srgbClr val="918F8F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18F8F"/>
              </a:buClr>
              <a:buSzPts val="1200"/>
              <a:buNone/>
              <a:defRPr sz="1200">
                <a:solidFill>
                  <a:srgbClr val="918F8F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16"/>
          <p:cNvSpPr>
            <a:spLocks noGrp="1"/>
          </p:cNvSpPr>
          <p:nvPr>
            <p:ph type="pic" idx="2"/>
          </p:nvPr>
        </p:nvSpPr>
        <p:spPr>
          <a:xfrm>
            <a:off x="904875" y="0"/>
            <a:ext cx="3667125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35" name="Google Shape;35;p16"/>
          <p:cNvSpPr txBox="1">
            <a:spLocks noGrp="1"/>
          </p:cNvSpPr>
          <p:nvPr>
            <p:ph type="dt" idx="10"/>
          </p:nvPr>
        </p:nvSpPr>
        <p:spPr>
          <a:xfrm rot="-5400000">
            <a:off x="-1221413" y="2778452"/>
            <a:ext cx="3341052" cy="911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6"/>
          <p:cNvSpPr txBox="1">
            <a:spLocks noGrp="1"/>
          </p:cNvSpPr>
          <p:nvPr>
            <p:ph type="ftr" idx="11"/>
          </p:nvPr>
        </p:nvSpPr>
        <p:spPr>
          <a:xfrm rot="-5400000">
            <a:off x="7115989" y="1874064"/>
            <a:ext cx="3543260" cy="512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6"/>
          <p:cNvSpPr txBox="1">
            <a:spLocks noGrp="1"/>
          </p:cNvSpPr>
          <p:nvPr>
            <p:ph type="sldNum" idx="12"/>
          </p:nvPr>
        </p:nvSpPr>
        <p:spPr>
          <a:xfrm>
            <a:off x="8631238" y="195263"/>
            <a:ext cx="512762" cy="163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0" rIns="90000" bIns="0" anchor="t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700" b="1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lvl="1" indent="0" algn="ctr">
              <a:spcBef>
                <a:spcPts val="0"/>
              </a:spcBef>
              <a:buNone/>
              <a:defRPr sz="700" b="1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lvl="2" indent="0" algn="ctr">
              <a:spcBef>
                <a:spcPts val="0"/>
              </a:spcBef>
              <a:buNone/>
              <a:defRPr sz="700" b="1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lvl="3" indent="0" algn="ctr">
              <a:spcBef>
                <a:spcPts val="0"/>
              </a:spcBef>
              <a:buNone/>
              <a:defRPr sz="700" b="1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lvl="4" indent="0" algn="ctr">
              <a:spcBef>
                <a:spcPts val="0"/>
              </a:spcBef>
              <a:buNone/>
              <a:defRPr sz="700" b="1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lvl="5" indent="0" algn="ctr">
              <a:spcBef>
                <a:spcPts val="0"/>
              </a:spcBef>
              <a:buNone/>
              <a:defRPr sz="700" b="1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lvl="6" indent="0" algn="ctr">
              <a:spcBef>
                <a:spcPts val="0"/>
              </a:spcBef>
              <a:buNone/>
              <a:defRPr sz="700" b="1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lvl="7" indent="0" algn="ctr">
              <a:spcBef>
                <a:spcPts val="0"/>
              </a:spcBef>
              <a:buNone/>
              <a:defRPr sz="700" b="1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lvl="8" indent="0" algn="ctr">
              <a:spcBef>
                <a:spcPts val="0"/>
              </a:spcBef>
              <a:buNone/>
              <a:defRPr sz="700" b="1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re et contenu">
  <p:cSld name="1_Titre et contenu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7"/>
          <p:cNvSpPr txBox="1">
            <a:spLocks noGrp="1"/>
          </p:cNvSpPr>
          <p:nvPr>
            <p:ph type="body" idx="1"/>
          </p:nvPr>
        </p:nvSpPr>
        <p:spPr>
          <a:xfrm>
            <a:off x="904875" y="1563688"/>
            <a:ext cx="4581525" cy="3386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45700" rIns="91425" bIns="45700" anchor="t" anchorCtr="0">
            <a:normAutofit/>
          </a:bodyPr>
          <a:lstStyle>
            <a:lvl1pPr marL="457200" lvl="0" indent="-33147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62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31469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2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7"/>
          <p:cNvSpPr>
            <a:spLocks noGrp="1"/>
          </p:cNvSpPr>
          <p:nvPr>
            <p:ph type="pic" idx="2"/>
          </p:nvPr>
        </p:nvSpPr>
        <p:spPr>
          <a:xfrm>
            <a:off x="5486400" y="0"/>
            <a:ext cx="3144838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41" name="Google Shape;41;p17"/>
          <p:cNvSpPr txBox="1">
            <a:spLocks noGrp="1"/>
          </p:cNvSpPr>
          <p:nvPr>
            <p:ph type="title"/>
          </p:nvPr>
        </p:nvSpPr>
        <p:spPr>
          <a:xfrm>
            <a:off x="904875" y="131032"/>
            <a:ext cx="3667125" cy="1072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0" rIns="72000" bIns="468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dt" idx="10"/>
          </p:nvPr>
        </p:nvSpPr>
        <p:spPr>
          <a:xfrm rot="-5400000">
            <a:off x="-1221413" y="2778452"/>
            <a:ext cx="3341052" cy="911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ftr" idx="11"/>
          </p:nvPr>
        </p:nvSpPr>
        <p:spPr>
          <a:xfrm rot="-5400000">
            <a:off x="7115989" y="1874064"/>
            <a:ext cx="3543260" cy="512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7"/>
          <p:cNvSpPr txBox="1">
            <a:spLocks noGrp="1"/>
          </p:cNvSpPr>
          <p:nvPr>
            <p:ph type="sldNum" idx="12"/>
          </p:nvPr>
        </p:nvSpPr>
        <p:spPr>
          <a:xfrm>
            <a:off x="8631238" y="195263"/>
            <a:ext cx="512762" cy="163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0" rIns="90000" bIns="0" anchor="t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re et contenu">
  <p:cSld name="2_Titre et contenu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8"/>
          <p:cNvSpPr>
            <a:spLocks noGrp="1"/>
          </p:cNvSpPr>
          <p:nvPr>
            <p:ph type="pic" idx="2"/>
          </p:nvPr>
        </p:nvSpPr>
        <p:spPr>
          <a:xfrm>
            <a:off x="904875" y="0"/>
            <a:ext cx="3144838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47" name="Google Shape;47;p18"/>
          <p:cNvSpPr txBox="1">
            <a:spLocks noGrp="1"/>
          </p:cNvSpPr>
          <p:nvPr>
            <p:ph type="body" idx="1"/>
          </p:nvPr>
        </p:nvSpPr>
        <p:spPr>
          <a:xfrm>
            <a:off x="4049395" y="1563688"/>
            <a:ext cx="4581525" cy="3386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45700" rIns="91425" bIns="45700" anchor="t" anchorCtr="0">
            <a:normAutofit/>
          </a:bodyPr>
          <a:lstStyle>
            <a:lvl1pPr marL="457200" lvl="0" indent="-33147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62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31469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2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8"/>
          <p:cNvSpPr txBox="1">
            <a:spLocks noGrp="1"/>
          </p:cNvSpPr>
          <p:nvPr>
            <p:ph type="dt" idx="10"/>
          </p:nvPr>
        </p:nvSpPr>
        <p:spPr>
          <a:xfrm rot="-5400000">
            <a:off x="-1221413" y="2778452"/>
            <a:ext cx="3341052" cy="911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8"/>
          <p:cNvSpPr txBox="1">
            <a:spLocks noGrp="1"/>
          </p:cNvSpPr>
          <p:nvPr>
            <p:ph type="ftr" idx="11"/>
          </p:nvPr>
        </p:nvSpPr>
        <p:spPr>
          <a:xfrm rot="-5400000">
            <a:off x="7115989" y="1874064"/>
            <a:ext cx="3543260" cy="512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8"/>
          <p:cNvSpPr txBox="1">
            <a:spLocks noGrp="1"/>
          </p:cNvSpPr>
          <p:nvPr>
            <p:ph type="sldNum" idx="12"/>
          </p:nvPr>
        </p:nvSpPr>
        <p:spPr>
          <a:xfrm>
            <a:off x="8631238" y="195263"/>
            <a:ext cx="512762" cy="163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0" rIns="90000" bIns="0" anchor="t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51" name="Google Shape;51;p18"/>
          <p:cNvSpPr txBox="1">
            <a:spLocks noGrp="1"/>
          </p:cNvSpPr>
          <p:nvPr>
            <p:ph type="title"/>
          </p:nvPr>
        </p:nvSpPr>
        <p:spPr>
          <a:xfrm>
            <a:off x="904876" y="131032"/>
            <a:ext cx="3144520" cy="1072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0" rIns="72000" bIns="468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re de section">
  <p:cSld name="1_Titre de section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9"/>
          <p:cNvSpPr txBox="1">
            <a:spLocks noGrp="1"/>
          </p:cNvSpPr>
          <p:nvPr>
            <p:ph type="title"/>
          </p:nvPr>
        </p:nvSpPr>
        <p:spPr>
          <a:xfrm>
            <a:off x="4572000" y="777875"/>
            <a:ext cx="4058920" cy="1793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0" rIns="72000" bIns="468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ibre Franklin"/>
              <a:buNone/>
              <a:defRPr sz="3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9"/>
          <p:cNvSpPr txBox="1">
            <a:spLocks noGrp="1"/>
          </p:cNvSpPr>
          <p:nvPr>
            <p:ph type="body" idx="1"/>
          </p:nvPr>
        </p:nvSpPr>
        <p:spPr>
          <a:xfrm>
            <a:off x="4572000" y="2571750"/>
            <a:ext cx="4058920" cy="2156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620"/>
              <a:buNone/>
              <a:defRPr sz="18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918F8F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18F8F"/>
              </a:buClr>
              <a:buSzPts val="1215"/>
              <a:buNone/>
              <a:defRPr sz="1350">
                <a:solidFill>
                  <a:srgbClr val="918F8F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18F8F"/>
              </a:buClr>
              <a:buSzPts val="1200"/>
              <a:buNone/>
              <a:defRPr sz="1200">
                <a:solidFill>
                  <a:srgbClr val="918F8F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18F8F"/>
              </a:buClr>
              <a:buSzPts val="1200"/>
              <a:buNone/>
              <a:defRPr sz="1200">
                <a:solidFill>
                  <a:srgbClr val="918F8F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18F8F"/>
              </a:buClr>
              <a:buSzPts val="1200"/>
              <a:buNone/>
              <a:defRPr sz="1200">
                <a:solidFill>
                  <a:srgbClr val="918F8F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18F8F"/>
              </a:buClr>
              <a:buSzPts val="1200"/>
              <a:buNone/>
              <a:defRPr sz="1200">
                <a:solidFill>
                  <a:srgbClr val="918F8F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18F8F"/>
              </a:buClr>
              <a:buSzPts val="1200"/>
              <a:buNone/>
              <a:defRPr sz="1200">
                <a:solidFill>
                  <a:srgbClr val="918F8F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18F8F"/>
              </a:buClr>
              <a:buSzPts val="1200"/>
              <a:buNone/>
              <a:defRPr sz="1200">
                <a:solidFill>
                  <a:srgbClr val="918F8F"/>
                </a:solidFill>
              </a:defRPr>
            </a:lvl9pPr>
          </a:lstStyle>
          <a:p>
            <a:endParaRPr/>
          </a:p>
        </p:txBody>
      </p:sp>
      <p:sp>
        <p:nvSpPr>
          <p:cNvPr id="56" name="Google Shape;56;p19"/>
          <p:cNvSpPr>
            <a:spLocks noGrp="1"/>
          </p:cNvSpPr>
          <p:nvPr>
            <p:ph type="pic" idx="2"/>
          </p:nvPr>
        </p:nvSpPr>
        <p:spPr>
          <a:xfrm>
            <a:off x="904875" y="0"/>
            <a:ext cx="3667125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57" name="Google Shape;57;p19"/>
          <p:cNvSpPr txBox="1">
            <a:spLocks noGrp="1"/>
          </p:cNvSpPr>
          <p:nvPr>
            <p:ph type="dt" idx="10"/>
          </p:nvPr>
        </p:nvSpPr>
        <p:spPr>
          <a:xfrm rot="-5400000">
            <a:off x="-1221413" y="2778452"/>
            <a:ext cx="3341052" cy="911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9"/>
          <p:cNvSpPr txBox="1">
            <a:spLocks noGrp="1"/>
          </p:cNvSpPr>
          <p:nvPr>
            <p:ph type="ftr" idx="11"/>
          </p:nvPr>
        </p:nvSpPr>
        <p:spPr>
          <a:xfrm rot="-5400000">
            <a:off x="7115989" y="1874064"/>
            <a:ext cx="3543260" cy="512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9"/>
          <p:cNvSpPr txBox="1">
            <a:spLocks noGrp="1"/>
          </p:cNvSpPr>
          <p:nvPr>
            <p:ph type="sldNum" idx="12"/>
          </p:nvPr>
        </p:nvSpPr>
        <p:spPr>
          <a:xfrm>
            <a:off x="8631238" y="195263"/>
            <a:ext cx="512762" cy="163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0" rIns="90000" bIns="0" anchor="t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700" b="1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lvl="1" indent="0" algn="ctr">
              <a:spcBef>
                <a:spcPts val="0"/>
              </a:spcBef>
              <a:buNone/>
              <a:defRPr sz="700" b="1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lvl="2" indent="0" algn="ctr">
              <a:spcBef>
                <a:spcPts val="0"/>
              </a:spcBef>
              <a:buNone/>
              <a:defRPr sz="700" b="1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lvl="3" indent="0" algn="ctr">
              <a:spcBef>
                <a:spcPts val="0"/>
              </a:spcBef>
              <a:buNone/>
              <a:defRPr sz="700" b="1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lvl="4" indent="0" algn="ctr">
              <a:spcBef>
                <a:spcPts val="0"/>
              </a:spcBef>
              <a:buNone/>
              <a:defRPr sz="700" b="1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lvl="5" indent="0" algn="ctr">
              <a:spcBef>
                <a:spcPts val="0"/>
              </a:spcBef>
              <a:buNone/>
              <a:defRPr sz="700" b="1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lvl="6" indent="0" algn="ctr">
              <a:spcBef>
                <a:spcPts val="0"/>
              </a:spcBef>
              <a:buNone/>
              <a:defRPr sz="700" b="1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lvl="7" indent="0" algn="ctr">
              <a:spcBef>
                <a:spcPts val="0"/>
              </a:spcBef>
              <a:buNone/>
              <a:defRPr sz="700" b="1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lvl="8" indent="0" algn="ctr">
              <a:spcBef>
                <a:spcPts val="0"/>
              </a:spcBef>
              <a:buNone/>
              <a:defRPr sz="700" b="1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re de section">
  <p:cSld name="2_Titre de section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0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20"/>
          <p:cNvSpPr txBox="1">
            <a:spLocks noGrp="1"/>
          </p:cNvSpPr>
          <p:nvPr>
            <p:ph type="title"/>
          </p:nvPr>
        </p:nvSpPr>
        <p:spPr>
          <a:xfrm>
            <a:off x="4572000" y="777875"/>
            <a:ext cx="4058920" cy="1793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0" rIns="72000" bIns="468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ibre Franklin"/>
              <a:buNone/>
              <a:defRPr sz="3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0"/>
          <p:cNvSpPr txBox="1">
            <a:spLocks noGrp="1"/>
          </p:cNvSpPr>
          <p:nvPr>
            <p:ph type="body" idx="1"/>
          </p:nvPr>
        </p:nvSpPr>
        <p:spPr>
          <a:xfrm>
            <a:off x="4572000" y="2571750"/>
            <a:ext cx="4058920" cy="2156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620"/>
              <a:buNone/>
              <a:defRPr sz="18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918F8F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18F8F"/>
              </a:buClr>
              <a:buSzPts val="1215"/>
              <a:buNone/>
              <a:defRPr sz="1350">
                <a:solidFill>
                  <a:srgbClr val="918F8F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18F8F"/>
              </a:buClr>
              <a:buSzPts val="1200"/>
              <a:buNone/>
              <a:defRPr sz="1200">
                <a:solidFill>
                  <a:srgbClr val="918F8F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18F8F"/>
              </a:buClr>
              <a:buSzPts val="1200"/>
              <a:buNone/>
              <a:defRPr sz="1200">
                <a:solidFill>
                  <a:srgbClr val="918F8F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18F8F"/>
              </a:buClr>
              <a:buSzPts val="1200"/>
              <a:buNone/>
              <a:defRPr sz="1200">
                <a:solidFill>
                  <a:srgbClr val="918F8F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18F8F"/>
              </a:buClr>
              <a:buSzPts val="1200"/>
              <a:buNone/>
              <a:defRPr sz="1200">
                <a:solidFill>
                  <a:srgbClr val="918F8F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18F8F"/>
              </a:buClr>
              <a:buSzPts val="1200"/>
              <a:buNone/>
              <a:defRPr sz="1200">
                <a:solidFill>
                  <a:srgbClr val="918F8F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918F8F"/>
              </a:buClr>
              <a:buSzPts val="1200"/>
              <a:buNone/>
              <a:defRPr sz="1200">
                <a:solidFill>
                  <a:srgbClr val="918F8F"/>
                </a:solidFill>
              </a:defRPr>
            </a:lvl9pPr>
          </a:lstStyle>
          <a:p>
            <a:endParaRPr/>
          </a:p>
        </p:txBody>
      </p:sp>
      <p:sp>
        <p:nvSpPr>
          <p:cNvPr id="64" name="Google Shape;64;p20"/>
          <p:cNvSpPr>
            <a:spLocks noGrp="1"/>
          </p:cNvSpPr>
          <p:nvPr>
            <p:ph type="pic" idx="2"/>
          </p:nvPr>
        </p:nvSpPr>
        <p:spPr>
          <a:xfrm>
            <a:off x="904875" y="0"/>
            <a:ext cx="3667125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20"/>
          <p:cNvSpPr txBox="1">
            <a:spLocks noGrp="1"/>
          </p:cNvSpPr>
          <p:nvPr>
            <p:ph type="dt" idx="10"/>
          </p:nvPr>
        </p:nvSpPr>
        <p:spPr>
          <a:xfrm rot="-5400000">
            <a:off x="-1221413" y="2778452"/>
            <a:ext cx="3341052" cy="911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0"/>
          <p:cNvSpPr txBox="1">
            <a:spLocks noGrp="1"/>
          </p:cNvSpPr>
          <p:nvPr>
            <p:ph type="ftr" idx="11"/>
          </p:nvPr>
        </p:nvSpPr>
        <p:spPr>
          <a:xfrm rot="-5400000">
            <a:off x="7115989" y="1874064"/>
            <a:ext cx="3543260" cy="512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0"/>
          <p:cNvSpPr txBox="1">
            <a:spLocks noGrp="1"/>
          </p:cNvSpPr>
          <p:nvPr>
            <p:ph type="sldNum" idx="12"/>
          </p:nvPr>
        </p:nvSpPr>
        <p:spPr>
          <a:xfrm>
            <a:off x="8631238" y="195263"/>
            <a:ext cx="512762" cy="163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0" rIns="90000" bIns="0" anchor="t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700" b="1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lvl="1" indent="0" algn="ctr">
              <a:spcBef>
                <a:spcPts val="0"/>
              </a:spcBef>
              <a:buNone/>
              <a:defRPr sz="700" b="1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lvl="2" indent="0" algn="ctr">
              <a:spcBef>
                <a:spcPts val="0"/>
              </a:spcBef>
              <a:buNone/>
              <a:defRPr sz="700" b="1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lvl="3" indent="0" algn="ctr">
              <a:spcBef>
                <a:spcPts val="0"/>
              </a:spcBef>
              <a:buNone/>
              <a:defRPr sz="700" b="1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lvl="4" indent="0" algn="ctr">
              <a:spcBef>
                <a:spcPts val="0"/>
              </a:spcBef>
              <a:buNone/>
              <a:defRPr sz="700" b="1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lvl="5" indent="0" algn="ctr">
              <a:spcBef>
                <a:spcPts val="0"/>
              </a:spcBef>
              <a:buNone/>
              <a:defRPr sz="700" b="1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lvl="6" indent="0" algn="ctr">
              <a:spcBef>
                <a:spcPts val="0"/>
              </a:spcBef>
              <a:buNone/>
              <a:defRPr sz="700" b="1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lvl="7" indent="0" algn="ctr">
              <a:spcBef>
                <a:spcPts val="0"/>
              </a:spcBef>
              <a:buNone/>
              <a:defRPr sz="700" b="1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lvl="8" indent="0" algn="ctr">
              <a:spcBef>
                <a:spcPts val="0"/>
              </a:spcBef>
              <a:buNone/>
              <a:defRPr sz="700" b="1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>
  <p:cSld name="Titre seul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1"/>
          <p:cNvSpPr txBox="1">
            <a:spLocks noGrp="1"/>
          </p:cNvSpPr>
          <p:nvPr>
            <p:ph type="title"/>
          </p:nvPr>
        </p:nvSpPr>
        <p:spPr>
          <a:xfrm>
            <a:off x="904875" y="131032"/>
            <a:ext cx="3667125" cy="1072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0" rIns="72000" bIns="468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1"/>
          <p:cNvSpPr txBox="1">
            <a:spLocks noGrp="1"/>
          </p:cNvSpPr>
          <p:nvPr>
            <p:ph type="dt" idx="10"/>
          </p:nvPr>
        </p:nvSpPr>
        <p:spPr>
          <a:xfrm rot="-5400000">
            <a:off x="-1221413" y="2778452"/>
            <a:ext cx="3341052" cy="911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1"/>
          <p:cNvSpPr txBox="1">
            <a:spLocks noGrp="1"/>
          </p:cNvSpPr>
          <p:nvPr>
            <p:ph type="ftr" idx="11"/>
          </p:nvPr>
        </p:nvSpPr>
        <p:spPr>
          <a:xfrm rot="-5400000">
            <a:off x="7115989" y="1874064"/>
            <a:ext cx="3543260" cy="512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1"/>
          <p:cNvSpPr txBox="1">
            <a:spLocks noGrp="1"/>
          </p:cNvSpPr>
          <p:nvPr>
            <p:ph type="sldNum" idx="12"/>
          </p:nvPr>
        </p:nvSpPr>
        <p:spPr>
          <a:xfrm>
            <a:off x="8631238" y="195263"/>
            <a:ext cx="512762" cy="163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0" rIns="90000" bIns="0" anchor="t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Titre et contenu">
  <p:cSld name="4_Titre et contenu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2"/>
          <p:cNvSpPr>
            <a:spLocks noGrp="1"/>
          </p:cNvSpPr>
          <p:nvPr>
            <p:ph type="pic" idx="2"/>
          </p:nvPr>
        </p:nvSpPr>
        <p:spPr>
          <a:xfrm>
            <a:off x="904875" y="0"/>
            <a:ext cx="3144838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22"/>
          <p:cNvSpPr txBox="1">
            <a:spLocks noGrp="1"/>
          </p:cNvSpPr>
          <p:nvPr>
            <p:ph type="body" idx="1"/>
          </p:nvPr>
        </p:nvSpPr>
        <p:spPr>
          <a:xfrm>
            <a:off x="4049395" y="1563688"/>
            <a:ext cx="4581525" cy="3386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45700" rIns="91425" bIns="45700" anchor="t" anchorCtr="0">
            <a:normAutofit/>
          </a:bodyPr>
          <a:lstStyle>
            <a:lvl1pPr marL="457200" lvl="0" indent="-33147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620"/>
              <a:buChar char="▪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31469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20"/>
              <a:buChar char="▪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22"/>
          <p:cNvSpPr txBox="1">
            <a:spLocks noGrp="1"/>
          </p:cNvSpPr>
          <p:nvPr>
            <p:ph type="dt" idx="10"/>
          </p:nvPr>
        </p:nvSpPr>
        <p:spPr>
          <a:xfrm rot="-5400000">
            <a:off x="-1221413" y="2778452"/>
            <a:ext cx="3341052" cy="911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2"/>
          <p:cNvSpPr txBox="1">
            <a:spLocks noGrp="1"/>
          </p:cNvSpPr>
          <p:nvPr>
            <p:ph type="ftr" idx="11"/>
          </p:nvPr>
        </p:nvSpPr>
        <p:spPr>
          <a:xfrm rot="-5400000">
            <a:off x="7115989" y="1874064"/>
            <a:ext cx="3543260" cy="512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2"/>
          <p:cNvSpPr txBox="1">
            <a:spLocks noGrp="1"/>
          </p:cNvSpPr>
          <p:nvPr>
            <p:ph type="sldNum" idx="12"/>
          </p:nvPr>
        </p:nvSpPr>
        <p:spPr>
          <a:xfrm>
            <a:off x="8631238" y="195263"/>
            <a:ext cx="512762" cy="163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0" rIns="90000" bIns="0" anchor="t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79" name="Google Shape;79;p22"/>
          <p:cNvSpPr txBox="1">
            <a:spLocks noGrp="1"/>
          </p:cNvSpPr>
          <p:nvPr>
            <p:ph type="title"/>
          </p:nvPr>
        </p:nvSpPr>
        <p:spPr>
          <a:xfrm>
            <a:off x="4049395" y="131032"/>
            <a:ext cx="3144520" cy="1072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0" rIns="72000" bIns="468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 txBox="1">
            <a:spLocks noGrp="1"/>
          </p:cNvSpPr>
          <p:nvPr>
            <p:ph type="title"/>
          </p:nvPr>
        </p:nvSpPr>
        <p:spPr>
          <a:xfrm>
            <a:off x="904875" y="131032"/>
            <a:ext cx="3667125" cy="1072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0" rIns="72000" bIns="468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ibre Franklin"/>
              <a:buNone/>
              <a:defRPr sz="3200" b="1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3"/>
          <p:cNvSpPr txBox="1">
            <a:spLocks noGrp="1"/>
          </p:cNvSpPr>
          <p:nvPr>
            <p:ph type="body" idx="1"/>
          </p:nvPr>
        </p:nvSpPr>
        <p:spPr>
          <a:xfrm>
            <a:off x="904875" y="1563688"/>
            <a:ext cx="7726363" cy="3386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45700" rIns="91425" bIns="45700" anchor="t" anchorCtr="0">
            <a:normAutofit/>
          </a:bodyPr>
          <a:lstStyle>
            <a:lvl1pPr marL="457200" marR="0" lvl="0" indent="-33147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Char char="▪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3"/>
          <p:cNvSpPr txBox="1">
            <a:spLocks noGrp="1"/>
          </p:cNvSpPr>
          <p:nvPr>
            <p:ph type="dt" idx="10"/>
          </p:nvPr>
        </p:nvSpPr>
        <p:spPr>
          <a:xfrm rot="-5400000">
            <a:off x="-1221413" y="2778452"/>
            <a:ext cx="3341052" cy="911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3"/>
          <p:cNvSpPr txBox="1">
            <a:spLocks noGrp="1"/>
          </p:cNvSpPr>
          <p:nvPr>
            <p:ph type="ftr" idx="11"/>
          </p:nvPr>
        </p:nvSpPr>
        <p:spPr>
          <a:xfrm rot="-5400000">
            <a:off x="7115989" y="1874064"/>
            <a:ext cx="3543260" cy="512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3"/>
          <p:cNvSpPr txBox="1">
            <a:spLocks noGrp="1"/>
          </p:cNvSpPr>
          <p:nvPr>
            <p:ph type="sldNum" idx="12"/>
          </p:nvPr>
        </p:nvSpPr>
        <p:spPr>
          <a:xfrm>
            <a:off x="8631238" y="195263"/>
            <a:ext cx="512762" cy="163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0" rIns="9000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700" b="1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marR="0" lvl="1" indent="0" algn="ctr" rtl="0">
              <a:spcBef>
                <a:spcPts val="0"/>
              </a:spcBef>
              <a:buNone/>
              <a:defRPr sz="700" b="1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marR="0" lvl="2" indent="0" algn="ctr" rtl="0">
              <a:spcBef>
                <a:spcPts val="0"/>
              </a:spcBef>
              <a:buNone/>
              <a:defRPr sz="700" b="1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marR="0" lvl="3" indent="0" algn="ctr" rtl="0">
              <a:spcBef>
                <a:spcPts val="0"/>
              </a:spcBef>
              <a:buNone/>
              <a:defRPr sz="700" b="1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marR="0" lvl="4" indent="0" algn="ctr" rtl="0">
              <a:spcBef>
                <a:spcPts val="0"/>
              </a:spcBef>
              <a:buNone/>
              <a:defRPr sz="700" b="1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marR="0" lvl="5" indent="0" algn="ctr" rtl="0">
              <a:spcBef>
                <a:spcPts val="0"/>
              </a:spcBef>
              <a:buNone/>
              <a:defRPr sz="700" b="1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marR="0" lvl="6" indent="0" algn="ctr" rtl="0">
              <a:spcBef>
                <a:spcPts val="0"/>
              </a:spcBef>
              <a:buNone/>
              <a:defRPr sz="700" b="1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marR="0" lvl="7" indent="0" algn="ctr" rtl="0">
              <a:spcBef>
                <a:spcPts val="0"/>
              </a:spcBef>
              <a:buNone/>
              <a:defRPr sz="700" b="1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marR="0" lvl="8" indent="0" algn="ctr" rtl="0">
              <a:spcBef>
                <a:spcPts val="0"/>
              </a:spcBef>
              <a:buNone/>
              <a:defRPr sz="700" b="1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pic>
        <p:nvPicPr>
          <p:cNvPr id="15" name="Google Shape;15;p13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130273" y="132334"/>
            <a:ext cx="653952" cy="283022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13"/>
          <p:cNvSpPr/>
          <p:nvPr/>
        </p:nvSpPr>
        <p:spPr>
          <a:xfrm rot="-5400000">
            <a:off x="430003" y="4897709"/>
            <a:ext cx="45719" cy="597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126">
          <p15:clr>
            <a:srgbClr val="F26B43"/>
          </p15:clr>
        </p15:guide>
        <p15:guide id="3" pos="5602">
          <p15:clr>
            <a:srgbClr val="F26B43"/>
          </p15:clr>
        </p15:guide>
        <p15:guide id="4" pos="2880">
          <p15:clr>
            <a:srgbClr val="F26B43"/>
          </p15:clr>
        </p15:guide>
        <p15:guide id="5" orient="horz" pos="123">
          <p15:clr>
            <a:srgbClr val="F26B43"/>
          </p15:clr>
        </p15:guide>
        <p15:guide id="6" orient="horz" pos="3117">
          <p15:clr>
            <a:srgbClr val="F26B43"/>
          </p15:clr>
        </p15:guide>
        <p15:guide id="7" pos="570">
          <p15:clr>
            <a:srgbClr val="F26B43"/>
          </p15:clr>
        </p15:guide>
        <p15:guide id="8" pos="1155">
          <p15:clr>
            <a:srgbClr val="F26B43"/>
          </p15:clr>
        </p15:guide>
        <p15:guide id="9" pos="1728">
          <p15:clr>
            <a:srgbClr val="F26B43"/>
          </p15:clr>
        </p15:guide>
        <p15:guide id="10" pos="2304">
          <p15:clr>
            <a:srgbClr val="F26B43"/>
          </p15:clr>
        </p15:guide>
        <p15:guide id="11" pos="3456">
          <p15:clr>
            <a:srgbClr val="F26B43"/>
          </p15:clr>
        </p15:guide>
        <p15:guide id="12" pos="4035">
          <p15:clr>
            <a:srgbClr val="F26B43"/>
          </p15:clr>
        </p15:guide>
        <p15:guide id="13" pos="4608">
          <p15:clr>
            <a:srgbClr val="F26B43"/>
          </p15:clr>
        </p15:guide>
        <p15:guide id="14" pos="5180">
          <p15:clr>
            <a:srgbClr val="F26B43"/>
          </p15:clr>
        </p15:guide>
        <p15:guide id="15" orient="horz" pos="490">
          <p15:clr>
            <a:srgbClr val="F26B43"/>
          </p15:clr>
        </p15:guide>
        <p15:guide id="16" orient="horz" pos="985">
          <p15:clr>
            <a:srgbClr val="F26B43"/>
          </p15:clr>
        </p15:guide>
        <p15:guide id="17" orient="horz" pos="1475">
          <p15:clr>
            <a:srgbClr val="F26B43"/>
          </p15:clr>
        </p15:guide>
        <p15:guide id="18" orient="horz" pos="1962">
          <p15:clr>
            <a:srgbClr val="F26B43"/>
          </p15:clr>
        </p15:guide>
        <p15:guide id="19" orient="horz" pos="2458">
          <p15:clr>
            <a:srgbClr val="F26B43"/>
          </p15:clr>
        </p15:guide>
        <p15:guide id="20" orient="horz" pos="2950">
          <p15:clr>
            <a:srgbClr val="F26B43"/>
          </p15:clr>
        </p15:guide>
        <p15:guide id="21" pos="5437">
          <p15:clr>
            <a:srgbClr val="F26B43"/>
          </p15:clr>
        </p15:guide>
        <p15:guide id="22" orient="horz">
          <p15:clr>
            <a:srgbClr val="F26B43"/>
          </p15:clr>
        </p15:guide>
        <p15:guide id="23" pos="5760">
          <p15:clr>
            <a:srgbClr val="F26B43"/>
          </p15:clr>
        </p15:guide>
        <p15:guide id="24" orient="horz" pos="3240">
          <p15:clr>
            <a:srgbClr val="F26B43"/>
          </p15:clr>
        </p15:guide>
        <p15:guide id="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"/>
          <p:cNvSpPr txBox="1">
            <a:spLocks noGrp="1"/>
          </p:cNvSpPr>
          <p:nvPr>
            <p:ph type="ctrTitle"/>
          </p:nvPr>
        </p:nvSpPr>
        <p:spPr>
          <a:xfrm>
            <a:off x="6405563" y="786535"/>
            <a:ext cx="2738437" cy="23383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216000" tIns="0" rIns="72000" bIns="468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Libre Franklin"/>
              <a:buNone/>
            </a:pPr>
            <a:r>
              <a:rPr lang="fr-FR" sz="2900"/>
              <a:t>Swiss Space Sustainability</a:t>
            </a:r>
            <a:br>
              <a:rPr lang="fr-FR" sz="2900"/>
            </a:br>
            <a:r>
              <a:rPr lang="fr-FR" sz="2900"/>
              <a:t>2025</a:t>
            </a:r>
            <a:endParaRPr sz="2900"/>
          </a:p>
        </p:txBody>
      </p:sp>
      <p:sp>
        <p:nvSpPr>
          <p:cNvPr id="121" name="Google Shape;121;p1"/>
          <p:cNvSpPr txBox="1">
            <a:spLocks noGrp="1"/>
          </p:cNvSpPr>
          <p:nvPr>
            <p:ph type="subTitle" idx="1"/>
          </p:nvPr>
        </p:nvSpPr>
        <p:spPr>
          <a:xfrm>
            <a:off x="4576763" y="3124922"/>
            <a:ext cx="1828800" cy="156845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0000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80"/>
              <a:buNone/>
            </a:pPr>
            <a:r>
              <a:rPr lang="fr-FR"/>
              <a:t>Sebastian Bélanger Villanueva, 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080"/>
              <a:buNone/>
            </a:pPr>
            <a:r>
              <a:rPr lang="fr-FR"/>
              <a:t>Emmanuelle David,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080"/>
              <a:buNone/>
            </a:pPr>
            <a:r>
              <a:rPr lang="fr-FR"/>
              <a:t> Angelina Frolova,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080"/>
              <a:buNone/>
            </a:pPr>
            <a:r>
              <a:rPr lang="fr-FR"/>
              <a:t> Patrick Smit</a:t>
            </a:r>
            <a:endParaRPr/>
          </a:p>
        </p:txBody>
      </p:sp>
      <p:sp>
        <p:nvSpPr>
          <p:cNvPr id="122" name="Google Shape;122;p1"/>
          <p:cNvSpPr txBox="1">
            <a:spLocks noGrp="1"/>
          </p:cNvSpPr>
          <p:nvPr>
            <p:ph type="body" idx="3"/>
          </p:nvPr>
        </p:nvSpPr>
        <p:spPr>
          <a:xfrm>
            <a:off x="6407516" y="4615296"/>
            <a:ext cx="1828800" cy="46037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0000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fr-FR"/>
              <a:t>January 8, 2025</a:t>
            </a:r>
            <a:endParaRPr/>
          </a:p>
        </p:txBody>
      </p:sp>
      <p:pic>
        <p:nvPicPr>
          <p:cNvPr id="123" name="Google Shape;123;p1" descr="Downloads – eSpace – EPFL Space Center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00329" y="4052497"/>
            <a:ext cx="1432242" cy="1091003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1"/>
          <p:cNvSpPr txBox="1">
            <a:spLocks noGrp="1"/>
          </p:cNvSpPr>
          <p:nvPr>
            <p:ph type="title" idx="4294967295"/>
          </p:nvPr>
        </p:nvSpPr>
        <p:spPr>
          <a:xfrm>
            <a:off x="993350" y="1663750"/>
            <a:ext cx="5217000" cy="10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0" rIns="72000" bIns="46800" anchor="t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Libre Franklin"/>
              <a:buNone/>
            </a:pPr>
            <a:r>
              <a:rPr lang="fr-FR"/>
              <a:t>Investors' perception of sustainability aspects in space ventures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7"/>
          <p:cNvSpPr txBox="1">
            <a:spLocks noGrp="1"/>
          </p:cNvSpPr>
          <p:nvPr>
            <p:ph type="sldNum" idx="12"/>
          </p:nvPr>
        </p:nvSpPr>
        <p:spPr>
          <a:xfrm>
            <a:off x="8631238" y="195263"/>
            <a:ext cx="512762" cy="163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0" rIns="9000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10</a:t>
            </a:fld>
            <a:endParaRPr/>
          </a:p>
        </p:txBody>
      </p:sp>
      <p:sp>
        <p:nvSpPr>
          <p:cNvPr id="251" name="Google Shape;251;p7"/>
          <p:cNvSpPr txBox="1">
            <a:spLocks noGrp="1"/>
          </p:cNvSpPr>
          <p:nvPr>
            <p:ph type="title"/>
          </p:nvPr>
        </p:nvSpPr>
        <p:spPr>
          <a:xfrm>
            <a:off x="904876" y="131032"/>
            <a:ext cx="5356776" cy="1072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0" rIns="72000" bIns="468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ibre Franklin"/>
              <a:buNone/>
            </a:pPr>
            <a:r>
              <a:rPr lang="fr-FR"/>
              <a:t>Preliminary Results </a:t>
            </a:r>
            <a:endParaRPr/>
          </a:p>
        </p:txBody>
      </p:sp>
      <p:cxnSp>
        <p:nvCxnSpPr>
          <p:cNvPr id="252" name="Google Shape;252;p7"/>
          <p:cNvCxnSpPr/>
          <p:nvPr/>
        </p:nvCxnSpPr>
        <p:spPr>
          <a:xfrm>
            <a:off x="4572007" y="898350"/>
            <a:ext cx="0" cy="3718500"/>
          </a:xfrm>
          <a:prstGeom prst="straightConnector1">
            <a:avLst/>
          </a:prstGeom>
          <a:noFill/>
          <a:ln w="19050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53" name="Google Shape;253;p7"/>
          <p:cNvCxnSpPr/>
          <p:nvPr/>
        </p:nvCxnSpPr>
        <p:spPr>
          <a:xfrm flipH="1">
            <a:off x="794200" y="2752650"/>
            <a:ext cx="8023200" cy="9900"/>
          </a:xfrm>
          <a:prstGeom prst="straightConnector1">
            <a:avLst/>
          </a:prstGeom>
          <a:noFill/>
          <a:ln w="19050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54" name="Google Shape;254;p7"/>
          <p:cNvSpPr txBox="1"/>
          <p:nvPr/>
        </p:nvSpPr>
        <p:spPr>
          <a:xfrm>
            <a:off x="904875" y="938075"/>
            <a:ext cx="3134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300">
                <a:solidFill>
                  <a:srgbClr val="C00000"/>
                </a:solidFill>
              </a:rPr>
              <a:t>Misunderstanding of “Sustainability of Space” </a:t>
            </a:r>
            <a:endParaRPr sz="1300">
              <a:solidFill>
                <a:srgbClr val="C00000"/>
              </a:solidFill>
            </a:endParaRPr>
          </a:p>
        </p:txBody>
      </p:sp>
      <p:sp>
        <p:nvSpPr>
          <p:cNvPr id="255" name="Google Shape;255;p7"/>
          <p:cNvSpPr txBox="1"/>
          <p:nvPr/>
        </p:nvSpPr>
        <p:spPr>
          <a:xfrm>
            <a:off x="5247525" y="898350"/>
            <a:ext cx="3134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300">
                <a:solidFill>
                  <a:srgbClr val="C00000"/>
                </a:solidFill>
              </a:rPr>
              <a:t>Challenge in balancing sustainability and profitability</a:t>
            </a:r>
            <a:endParaRPr sz="1300">
              <a:solidFill>
                <a:srgbClr val="C00000"/>
              </a:solidFill>
            </a:endParaRPr>
          </a:p>
        </p:txBody>
      </p:sp>
      <p:sp>
        <p:nvSpPr>
          <p:cNvPr id="256" name="Google Shape;256;p7"/>
          <p:cNvSpPr txBox="1"/>
          <p:nvPr/>
        </p:nvSpPr>
        <p:spPr>
          <a:xfrm>
            <a:off x="981275" y="2888650"/>
            <a:ext cx="3134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300">
                <a:solidFill>
                  <a:srgbClr val="C00000"/>
                </a:solidFill>
              </a:rPr>
              <a:t>High dependance on regulatory environment</a:t>
            </a:r>
            <a:endParaRPr sz="1300">
              <a:solidFill>
                <a:srgbClr val="C00000"/>
              </a:solidFill>
            </a:endParaRPr>
          </a:p>
        </p:txBody>
      </p:sp>
      <p:sp>
        <p:nvSpPr>
          <p:cNvPr id="257" name="Google Shape;257;p7"/>
          <p:cNvSpPr txBox="1"/>
          <p:nvPr/>
        </p:nvSpPr>
        <p:spPr>
          <a:xfrm>
            <a:off x="5403375" y="2961600"/>
            <a:ext cx="3134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300">
                <a:solidFill>
                  <a:srgbClr val="C00000"/>
                </a:solidFill>
              </a:rPr>
              <a:t>Challenge in measuring ESG factors for Space Ventures</a:t>
            </a:r>
            <a:endParaRPr sz="1300">
              <a:solidFill>
                <a:srgbClr val="C00000"/>
              </a:solidFill>
            </a:endParaRPr>
          </a:p>
        </p:txBody>
      </p:sp>
      <p:sp>
        <p:nvSpPr>
          <p:cNvPr id="258" name="Google Shape;258;p7"/>
          <p:cNvSpPr txBox="1"/>
          <p:nvPr/>
        </p:nvSpPr>
        <p:spPr>
          <a:xfrm>
            <a:off x="981275" y="1453550"/>
            <a:ext cx="3134100" cy="118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300" b="1">
                <a:solidFill>
                  <a:schemeClr val="dk1"/>
                </a:solidFill>
              </a:rPr>
              <a:t>Perception</a:t>
            </a:r>
            <a:r>
              <a:rPr lang="fr-FR" sz="1300">
                <a:solidFill>
                  <a:schemeClr val="dk1"/>
                </a:solidFill>
              </a:rPr>
              <a:t>: </a:t>
            </a:r>
            <a:endParaRPr sz="13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300">
                <a:solidFill>
                  <a:schemeClr val="dk1"/>
                </a:solidFill>
              </a:rPr>
              <a:t>Space Sustainability = Debris Mitigation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solidFill>
                <a:schemeClr val="dk1"/>
              </a:solidFill>
            </a:endParaRPr>
          </a:p>
        </p:txBody>
      </p:sp>
      <p:sp>
        <p:nvSpPr>
          <p:cNvPr id="259" name="Google Shape;259;p7"/>
          <p:cNvSpPr txBox="1"/>
          <p:nvPr/>
        </p:nvSpPr>
        <p:spPr>
          <a:xfrm>
            <a:off x="4741125" y="1568400"/>
            <a:ext cx="28152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solidFill>
                <a:schemeClr val="dk1"/>
              </a:solidFill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AutoNum type="arabicPeriod"/>
            </a:pPr>
            <a:r>
              <a:rPr lang="fr-FR" sz="1300">
                <a:solidFill>
                  <a:schemeClr val="dk1"/>
                </a:solidFill>
              </a:rPr>
              <a:t>Financial Materiality</a:t>
            </a:r>
            <a:endParaRPr sz="1300">
              <a:solidFill>
                <a:schemeClr val="dk1"/>
              </a:solidFill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AutoNum type="arabicPeriod"/>
            </a:pPr>
            <a:r>
              <a:rPr lang="fr-FR" sz="1300">
                <a:solidFill>
                  <a:schemeClr val="dk1"/>
                </a:solidFill>
              </a:rPr>
              <a:t>Social and Environmental Materiality</a:t>
            </a:r>
            <a:endParaRPr sz="1300">
              <a:solidFill>
                <a:schemeClr val="dk1"/>
              </a:solidFill>
            </a:endParaRPr>
          </a:p>
        </p:txBody>
      </p:sp>
      <p:sp>
        <p:nvSpPr>
          <p:cNvPr id="260" name="Google Shape;260;p7"/>
          <p:cNvSpPr txBox="1"/>
          <p:nvPr/>
        </p:nvSpPr>
        <p:spPr>
          <a:xfrm>
            <a:off x="7196025" y="1645275"/>
            <a:ext cx="512700" cy="11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solidFill>
                <a:schemeClr val="dk1"/>
              </a:solidFill>
            </a:endParaRPr>
          </a:p>
        </p:txBody>
      </p:sp>
      <p:sp>
        <p:nvSpPr>
          <p:cNvPr id="261" name="Google Shape;261;p7"/>
          <p:cNvSpPr/>
          <p:nvPr/>
        </p:nvSpPr>
        <p:spPr>
          <a:xfrm>
            <a:off x="7387825" y="2036250"/>
            <a:ext cx="407100" cy="1635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p7"/>
          <p:cNvSpPr txBox="1"/>
          <p:nvPr/>
        </p:nvSpPr>
        <p:spPr>
          <a:xfrm>
            <a:off x="7854250" y="1725450"/>
            <a:ext cx="11841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300">
                <a:solidFill>
                  <a:schemeClr val="dk1"/>
                </a:solidFill>
              </a:rPr>
              <a:t>Perceived as a choice/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300">
                <a:solidFill>
                  <a:schemeClr val="dk1"/>
                </a:solidFill>
              </a:rPr>
              <a:t>compromise</a:t>
            </a:r>
            <a:endParaRPr sz="1300">
              <a:solidFill>
                <a:schemeClr val="dk1"/>
              </a:solidFill>
            </a:endParaRPr>
          </a:p>
        </p:txBody>
      </p:sp>
      <p:sp>
        <p:nvSpPr>
          <p:cNvPr id="263" name="Google Shape;263;p7"/>
          <p:cNvSpPr txBox="1"/>
          <p:nvPr/>
        </p:nvSpPr>
        <p:spPr>
          <a:xfrm>
            <a:off x="5314575" y="1371250"/>
            <a:ext cx="30000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300" b="1">
                <a:solidFill>
                  <a:schemeClr val="dk1"/>
                </a:solidFill>
              </a:rPr>
              <a:t>Double materiality</a:t>
            </a:r>
            <a:r>
              <a:rPr lang="fr-FR" sz="1300">
                <a:solidFill>
                  <a:schemeClr val="dk1"/>
                </a:solidFill>
              </a:rPr>
              <a:t>: </a:t>
            </a:r>
            <a:endParaRPr sz="1300">
              <a:solidFill>
                <a:schemeClr val="dk1"/>
              </a:solidFill>
            </a:endParaRPr>
          </a:p>
        </p:txBody>
      </p:sp>
      <p:sp>
        <p:nvSpPr>
          <p:cNvPr id="264" name="Google Shape;264;p7"/>
          <p:cNvSpPr txBox="1"/>
          <p:nvPr/>
        </p:nvSpPr>
        <p:spPr>
          <a:xfrm>
            <a:off x="675200" y="3431550"/>
            <a:ext cx="3440100" cy="9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300">
                <a:solidFill>
                  <a:schemeClr val="dk1"/>
                </a:solidFill>
              </a:rPr>
              <a:t>Sustainability considerations perceived as</a:t>
            </a:r>
            <a:endParaRPr sz="13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300" b="1">
                <a:solidFill>
                  <a:schemeClr val="dk1"/>
                </a:solidFill>
              </a:rPr>
              <a:t> “Nice to Have” </a:t>
            </a:r>
            <a:endParaRPr sz="13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solidFill>
                <a:schemeClr val="dk1"/>
              </a:solidFill>
            </a:endParaRPr>
          </a:p>
        </p:txBody>
      </p:sp>
      <p:sp>
        <p:nvSpPr>
          <p:cNvPr id="265" name="Google Shape;265;p7"/>
          <p:cNvSpPr txBox="1"/>
          <p:nvPr/>
        </p:nvSpPr>
        <p:spPr>
          <a:xfrm>
            <a:off x="828275" y="4031850"/>
            <a:ext cx="34401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300">
                <a:solidFill>
                  <a:schemeClr val="dk1"/>
                </a:solidFill>
              </a:rPr>
              <a:t>Efforts directly correlated with compliance to regulations</a:t>
            </a:r>
            <a:endParaRPr sz="13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i="1">
                <a:solidFill>
                  <a:schemeClr val="dk1"/>
                </a:solidFill>
              </a:rPr>
              <a:t>e.g: deorbiting capabilities requirement</a:t>
            </a:r>
            <a:endParaRPr sz="1200" i="1">
              <a:solidFill>
                <a:schemeClr val="dk1"/>
              </a:solidFill>
            </a:endParaRPr>
          </a:p>
        </p:txBody>
      </p:sp>
      <p:sp>
        <p:nvSpPr>
          <p:cNvPr id="266" name="Google Shape;266;p7"/>
          <p:cNvSpPr txBox="1"/>
          <p:nvPr/>
        </p:nvSpPr>
        <p:spPr>
          <a:xfrm>
            <a:off x="5250375" y="3631650"/>
            <a:ext cx="3440100" cy="118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300">
                <a:solidFill>
                  <a:schemeClr val="dk1"/>
                </a:solidFill>
              </a:rPr>
              <a:t>Lack of </a:t>
            </a:r>
            <a:r>
              <a:rPr lang="fr-FR" sz="1300" b="1">
                <a:solidFill>
                  <a:schemeClr val="dk1"/>
                </a:solidFill>
              </a:rPr>
              <a:t>instruments or frameworks</a:t>
            </a:r>
            <a:r>
              <a:rPr lang="fr-FR" sz="1300">
                <a:solidFill>
                  <a:schemeClr val="dk1"/>
                </a:solidFill>
              </a:rPr>
              <a:t> to assess sustainable considerations in the Due Diligence process</a:t>
            </a:r>
            <a:endParaRPr sz="13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9"/>
          <p:cNvSpPr txBox="1">
            <a:spLocks noGrp="1"/>
          </p:cNvSpPr>
          <p:nvPr>
            <p:ph type="sldNum" idx="12"/>
          </p:nvPr>
        </p:nvSpPr>
        <p:spPr>
          <a:xfrm>
            <a:off x="8631238" y="195263"/>
            <a:ext cx="512762" cy="163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0" rIns="9000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11</a:t>
            </a:fld>
            <a:endParaRPr/>
          </a:p>
        </p:txBody>
      </p:sp>
      <p:sp>
        <p:nvSpPr>
          <p:cNvPr id="272" name="Google Shape;272;p9"/>
          <p:cNvSpPr txBox="1">
            <a:spLocks noGrp="1"/>
          </p:cNvSpPr>
          <p:nvPr>
            <p:ph type="title"/>
          </p:nvPr>
        </p:nvSpPr>
        <p:spPr>
          <a:xfrm>
            <a:off x="904876" y="131032"/>
            <a:ext cx="5356800" cy="10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0" rIns="72000" bIns="468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ibre Franklin"/>
              <a:buNone/>
            </a:pPr>
            <a:r>
              <a:rPr lang="fr-FR"/>
              <a:t>Expected Outcomes </a:t>
            </a:r>
            <a:endParaRPr/>
          </a:p>
        </p:txBody>
      </p:sp>
      <p:pic>
        <p:nvPicPr>
          <p:cNvPr id="273" name="Google Shape;273;p9" descr="A colorful target with a arrow in the center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63873" y="131028"/>
            <a:ext cx="512750" cy="5127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74" name="Google Shape;274;p9"/>
          <p:cNvGrpSpPr/>
          <p:nvPr/>
        </p:nvGrpSpPr>
        <p:grpSpPr>
          <a:xfrm>
            <a:off x="774600" y="1074175"/>
            <a:ext cx="6435175" cy="619200"/>
            <a:chOff x="774600" y="1074175"/>
            <a:chExt cx="6435175" cy="619200"/>
          </a:xfrm>
        </p:grpSpPr>
        <p:sp>
          <p:nvSpPr>
            <p:cNvPr id="275" name="Google Shape;275;p9"/>
            <p:cNvSpPr txBox="1"/>
            <p:nvPr/>
          </p:nvSpPr>
          <p:spPr>
            <a:xfrm>
              <a:off x="1441975" y="1074175"/>
              <a:ext cx="5767800" cy="619200"/>
            </a:xfrm>
            <a:prstGeom prst="rect">
              <a:avLst/>
            </a:prstGeom>
            <a:noFill/>
            <a:ln w="9525" cap="flat" cmpd="sng">
              <a:solidFill>
                <a:srgbClr val="C00000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>
                  <a:solidFill>
                    <a:schemeClr val="dk1"/>
                  </a:solidFill>
                </a:rPr>
                <a:t>Correlation between knowledge and integration of space sustainability </a:t>
              </a:r>
              <a:br>
                <a:rPr lang="fr-FR">
                  <a:solidFill>
                    <a:schemeClr val="dk1"/>
                  </a:solidFill>
                </a:rPr>
              </a:br>
              <a:r>
                <a:rPr lang="fr-FR">
                  <a:solidFill>
                    <a:schemeClr val="dk1"/>
                  </a:solidFill>
                </a:rPr>
                <a:t>→ Role of prior exposure</a:t>
              </a:r>
              <a:endParaRPr>
                <a:solidFill>
                  <a:schemeClr val="dk1"/>
                </a:solidFill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</a:endParaRPr>
            </a:p>
          </p:txBody>
        </p:sp>
        <p:sp>
          <p:nvSpPr>
            <p:cNvPr id="276" name="Google Shape;276;p9"/>
            <p:cNvSpPr txBox="1"/>
            <p:nvPr/>
          </p:nvSpPr>
          <p:spPr>
            <a:xfrm>
              <a:off x="774600" y="1166725"/>
              <a:ext cx="504000" cy="43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1800" b="1">
                  <a:solidFill>
                    <a:srgbClr val="C00000"/>
                  </a:solidFill>
                </a:rPr>
                <a:t>1</a:t>
              </a:r>
              <a:endParaRPr b="1">
                <a:solidFill>
                  <a:srgbClr val="C00000"/>
                </a:solidFill>
              </a:endParaRPr>
            </a:p>
          </p:txBody>
        </p:sp>
        <p:sp>
          <p:nvSpPr>
            <p:cNvPr id="277" name="Google Shape;277;p9"/>
            <p:cNvSpPr/>
            <p:nvPr/>
          </p:nvSpPr>
          <p:spPr>
            <a:xfrm>
              <a:off x="774600" y="1131775"/>
              <a:ext cx="504000" cy="504000"/>
            </a:xfrm>
            <a:prstGeom prst="ellipse">
              <a:avLst/>
            </a:prstGeom>
            <a:noFill/>
            <a:ln w="9525" cap="flat" cmpd="sng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</p:grpSp>
      <p:grpSp>
        <p:nvGrpSpPr>
          <p:cNvPr id="278" name="Google Shape;278;p9"/>
          <p:cNvGrpSpPr/>
          <p:nvPr/>
        </p:nvGrpSpPr>
        <p:grpSpPr>
          <a:xfrm>
            <a:off x="774600" y="2070758"/>
            <a:ext cx="6329875" cy="619200"/>
            <a:chOff x="774600" y="2262150"/>
            <a:chExt cx="6329875" cy="619200"/>
          </a:xfrm>
        </p:grpSpPr>
        <p:sp>
          <p:nvSpPr>
            <p:cNvPr id="279" name="Google Shape;279;p9"/>
            <p:cNvSpPr txBox="1"/>
            <p:nvPr/>
          </p:nvSpPr>
          <p:spPr>
            <a:xfrm>
              <a:off x="1441975" y="2262150"/>
              <a:ext cx="5662500" cy="619200"/>
            </a:xfrm>
            <a:prstGeom prst="rect">
              <a:avLst/>
            </a:prstGeom>
            <a:noFill/>
            <a:ln w="9525" cap="flat" cmpd="sng">
              <a:solidFill>
                <a:srgbClr val="C00000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>
                  <a:solidFill>
                    <a:schemeClr val="dk1"/>
                  </a:solidFill>
                </a:rPr>
                <a:t>Identification of key factors influencing investors’ perception of space sustainability</a:t>
              </a:r>
              <a:endParaRPr>
                <a:solidFill>
                  <a:schemeClr val="dk1"/>
                </a:solidFill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</a:endParaRPr>
            </a:p>
          </p:txBody>
        </p:sp>
        <p:sp>
          <p:nvSpPr>
            <p:cNvPr id="280" name="Google Shape;280;p9"/>
            <p:cNvSpPr txBox="1"/>
            <p:nvPr/>
          </p:nvSpPr>
          <p:spPr>
            <a:xfrm>
              <a:off x="774600" y="2354700"/>
              <a:ext cx="504000" cy="43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1800" b="1">
                  <a:solidFill>
                    <a:srgbClr val="C00000"/>
                  </a:solidFill>
                </a:rPr>
                <a:t>2</a:t>
              </a:r>
              <a:endParaRPr b="1">
                <a:solidFill>
                  <a:srgbClr val="C00000"/>
                </a:solidFill>
              </a:endParaRPr>
            </a:p>
          </p:txBody>
        </p:sp>
        <p:sp>
          <p:nvSpPr>
            <p:cNvPr id="281" name="Google Shape;281;p9"/>
            <p:cNvSpPr/>
            <p:nvPr/>
          </p:nvSpPr>
          <p:spPr>
            <a:xfrm>
              <a:off x="774600" y="2319750"/>
              <a:ext cx="504000" cy="504000"/>
            </a:xfrm>
            <a:prstGeom prst="ellipse">
              <a:avLst/>
            </a:prstGeom>
            <a:noFill/>
            <a:ln w="9525" cap="flat" cmpd="sng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</p:grpSp>
      <p:grpSp>
        <p:nvGrpSpPr>
          <p:cNvPr id="282" name="Google Shape;282;p9"/>
          <p:cNvGrpSpPr/>
          <p:nvPr/>
        </p:nvGrpSpPr>
        <p:grpSpPr>
          <a:xfrm>
            <a:off x="774600" y="3067342"/>
            <a:ext cx="6329875" cy="619200"/>
            <a:chOff x="774600" y="3214650"/>
            <a:chExt cx="6329875" cy="619200"/>
          </a:xfrm>
        </p:grpSpPr>
        <p:sp>
          <p:nvSpPr>
            <p:cNvPr id="283" name="Google Shape;283;p9"/>
            <p:cNvSpPr txBox="1"/>
            <p:nvPr/>
          </p:nvSpPr>
          <p:spPr>
            <a:xfrm>
              <a:off x="1441975" y="3214650"/>
              <a:ext cx="5662500" cy="619200"/>
            </a:xfrm>
            <a:prstGeom prst="rect">
              <a:avLst/>
            </a:prstGeom>
            <a:noFill/>
            <a:ln w="9525" cap="flat" cmpd="sng">
              <a:solidFill>
                <a:srgbClr val="C00000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>
                  <a:solidFill>
                    <a:schemeClr val="dk1"/>
                  </a:solidFill>
                </a:rPr>
                <a:t>Clearer understanding of how ESG considerations are integrated into investment decisions in the space sector</a:t>
              </a:r>
              <a:endParaRPr>
                <a:solidFill>
                  <a:schemeClr val="dk1"/>
                </a:solidFill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</a:endParaRPr>
            </a:p>
          </p:txBody>
        </p:sp>
        <p:sp>
          <p:nvSpPr>
            <p:cNvPr id="284" name="Google Shape;284;p9"/>
            <p:cNvSpPr txBox="1"/>
            <p:nvPr/>
          </p:nvSpPr>
          <p:spPr>
            <a:xfrm>
              <a:off x="774600" y="3307200"/>
              <a:ext cx="504000" cy="43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1800" b="1">
                  <a:solidFill>
                    <a:srgbClr val="C00000"/>
                  </a:solidFill>
                </a:rPr>
                <a:t>3</a:t>
              </a:r>
              <a:endParaRPr b="1">
                <a:solidFill>
                  <a:srgbClr val="C00000"/>
                </a:solidFill>
              </a:endParaRPr>
            </a:p>
          </p:txBody>
        </p:sp>
        <p:sp>
          <p:nvSpPr>
            <p:cNvPr id="285" name="Google Shape;285;p9"/>
            <p:cNvSpPr/>
            <p:nvPr/>
          </p:nvSpPr>
          <p:spPr>
            <a:xfrm>
              <a:off x="774600" y="3272250"/>
              <a:ext cx="504000" cy="504000"/>
            </a:xfrm>
            <a:prstGeom prst="ellipse">
              <a:avLst/>
            </a:prstGeom>
            <a:noFill/>
            <a:ln w="9525" cap="flat" cmpd="sng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</p:grpSp>
      <p:grpSp>
        <p:nvGrpSpPr>
          <p:cNvPr id="286" name="Google Shape;286;p9"/>
          <p:cNvGrpSpPr/>
          <p:nvPr/>
        </p:nvGrpSpPr>
        <p:grpSpPr>
          <a:xfrm>
            <a:off x="774600" y="4063925"/>
            <a:ext cx="6329875" cy="619200"/>
            <a:chOff x="774600" y="4063925"/>
            <a:chExt cx="6329875" cy="619200"/>
          </a:xfrm>
        </p:grpSpPr>
        <p:sp>
          <p:nvSpPr>
            <p:cNvPr id="287" name="Google Shape;287;p9"/>
            <p:cNvSpPr/>
            <p:nvPr/>
          </p:nvSpPr>
          <p:spPr>
            <a:xfrm>
              <a:off x="774600" y="4121525"/>
              <a:ext cx="504000" cy="504000"/>
            </a:xfrm>
            <a:prstGeom prst="ellipse">
              <a:avLst/>
            </a:prstGeom>
            <a:noFill/>
            <a:ln w="9525" cap="flat" cmpd="sng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288" name="Google Shape;288;p9"/>
            <p:cNvSpPr txBox="1"/>
            <p:nvPr/>
          </p:nvSpPr>
          <p:spPr>
            <a:xfrm>
              <a:off x="1441975" y="4063925"/>
              <a:ext cx="5662500" cy="619200"/>
            </a:xfrm>
            <a:prstGeom prst="rect">
              <a:avLst/>
            </a:prstGeom>
            <a:noFill/>
            <a:ln w="9525" cap="flat" cmpd="sng">
              <a:solidFill>
                <a:srgbClr val="C00000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>
                  <a:solidFill>
                    <a:schemeClr val="dk1"/>
                  </a:solidFill>
                </a:rPr>
                <a:t>Quantify added-value of sustainable considerations on ROI for Space Ventures</a:t>
              </a:r>
              <a:endParaRPr>
                <a:solidFill>
                  <a:schemeClr val="dk1"/>
                </a:solidFill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</a:endParaRPr>
            </a:p>
          </p:txBody>
        </p:sp>
        <p:sp>
          <p:nvSpPr>
            <p:cNvPr id="289" name="Google Shape;289;p9"/>
            <p:cNvSpPr txBox="1"/>
            <p:nvPr/>
          </p:nvSpPr>
          <p:spPr>
            <a:xfrm>
              <a:off x="774600" y="4156475"/>
              <a:ext cx="504000" cy="43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1800" b="1">
                  <a:solidFill>
                    <a:srgbClr val="C00000"/>
                  </a:solidFill>
                </a:rPr>
                <a:t>4</a:t>
              </a:r>
              <a:endParaRPr b="1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10"/>
          <p:cNvSpPr txBox="1">
            <a:spLocks noGrp="1"/>
          </p:cNvSpPr>
          <p:nvPr>
            <p:ph type="title"/>
          </p:nvPr>
        </p:nvSpPr>
        <p:spPr>
          <a:xfrm>
            <a:off x="904875" y="0"/>
            <a:ext cx="5749500" cy="7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0" rIns="72000" bIns="468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ibre Franklin"/>
              <a:buNone/>
            </a:pPr>
            <a:r>
              <a:rPr lang="fr-FR"/>
              <a:t>Potential Contribution</a:t>
            </a:r>
            <a:endParaRPr/>
          </a:p>
        </p:txBody>
      </p:sp>
      <p:sp>
        <p:nvSpPr>
          <p:cNvPr id="295" name="Google Shape;295;p10"/>
          <p:cNvSpPr txBox="1">
            <a:spLocks noGrp="1"/>
          </p:cNvSpPr>
          <p:nvPr>
            <p:ph type="ftr" idx="11"/>
          </p:nvPr>
        </p:nvSpPr>
        <p:spPr>
          <a:xfrm rot="-5400000">
            <a:off x="7115989" y="1874064"/>
            <a:ext cx="3543260" cy="512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 </a:t>
            </a:r>
            <a:endParaRPr/>
          </a:p>
        </p:txBody>
      </p:sp>
      <p:sp>
        <p:nvSpPr>
          <p:cNvPr id="296" name="Google Shape;296;p10"/>
          <p:cNvSpPr txBox="1">
            <a:spLocks noGrp="1"/>
          </p:cNvSpPr>
          <p:nvPr>
            <p:ph type="sldNum" idx="12"/>
          </p:nvPr>
        </p:nvSpPr>
        <p:spPr>
          <a:xfrm>
            <a:off x="8631238" y="195263"/>
            <a:ext cx="512762" cy="163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0" rIns="9000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r-FR"/>
              <a:t>12</a:t>
            </a:fld>
            <a:endParaRPr/>
          </a:p>
        </p:txBody>
      </p:sp>
      <p:pic>
        <p:nvPicPr>
          <p:cNvPr id="297" name="Google Shape;297;p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21875" y="128250"/>
            <a:ext cx="729000" cy="729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8" name="Google Shape;298;p10"/>
          <p:cNvSpPr txBox="1"/>
          <p:nvPr/>
        </p:nvSpPr>
        <p:spPr>
          <a:xfrm>
            <a:off x="1438000" y="1984638"/>
            <a:ext cx="4743000" cy="87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500">
                <a:solidFill>
                  <a:schemeClr val="dk1"/>
                </a:solidFill>
              </a:rPr>
              <a:t>For Space Companies:</a:t>
            </a:r>
            <a:endParaRPr sz="1500">
              <a:solidFill>
                <a:schemeClr val="dk1"/>
              </a:solidFill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300"/>
              <a:buChar char="➢"/>
            </a:pPr>
            <a:r>
              <a:rPr lang="fr-FR" sz="1300">
                <a:solidFill>
                  <a:schemeClr val="dk1"/>
                </a:solidFill>
              </a:rPr>
              <a:t>Better insights into investors’ priorities and expectations</a:t>
            </a:r>
            <a:endParaRPr sz="1300">
              <a:solidFill>
                <a:schemeClr val="dk1"/>
              </a:solidFill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300"/>
              <a:buChar char="➢"/>
            </a:pPr>
            <a:r>
              <a:rPr lang="fr-FR" sz="1300">
                <a:solidFill>
                  <a:schemeClr val="dk1"/>
                </a:solidFill>
              </a:rPr>
              <a:t>Leverage their sustainable characteristics effectively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</a:endParaRPr>
          </a:p>
        </p:txBody>
      </p:sp>
      <p:sp>
        <p:nvSpPr>
          <p:cNvPr id="299" name="Google Shape;299;p10"/>
          <p:cNvSpPr txBox="1"/>
          <p:nvPr/>
        </p:nvSpPr>
        <p:spPr>
          <a:xfrm>
            <a:off x="1438000" y="1057575"/>
            <a:ext cx="5007000" cy="81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500">
                <a:solidFill>
                  <a:schemeClr val="dk1"/>
                </a:solidFill>
              </a:rPr>
              <a:t>For the Space Sector: </a:t>
            </a:r>
            <a:endParaRPr sz="1500">
              <a:solidFill>
                <a:schemeClr val="dk1"/>
              </a:solidFill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300"/>
              <a:buChar char="➢"/>
            </a:pPr>
            <a:r>
              <a:rPr lang="fr-FR" sz="1300">
                <a:solidFill>
                  <a:schemeClr val="dk1"/>
                </a:solidFill>
              </a:rPr>
              <a:t>Develop Clearer understanding of current investment dynamics </a:t>
            </a:r>
            <a:endParaRPr sz="1300">
              <a:solidFill>
                <a:schemeClr val="dk1"/>
              </a:solidFill>
            </a:endParaRPr>
          </a:p>
        </p:txBody>
      </p:sp>
      <p:sp>
        <p:nvSpPr>
          <p:cNvPr id="300" name="Google Shape;300;p10"/>
          <p:cNvSpPr txBox="1"/>
          <p:nvPr/>
        </p:nvSpPr>
        <p:spPr>
          <a:xfrm>
            <a:off x="1441375" y="2975000"/>
            <a:ext cx="4492200" cy="81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500">
                <a:solidFill>
                  <a:schemeClr val="dk1"/>
                </a:solidFill>
              </a:rPr>
              <a:t>To Scientific Discourse:</a:t>
            </a:r>
            <a:endParaRPr sz="1500">
              <a:solidFill>
                <a:schemeClr val="dk1"/>
              </a:solidFill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300"/>
              <a:buChar char="➢"/>
            </a:pPr>
            <a:r>
              <a:rPr lang="fr-FR" sz="1300">
                <a:solidFill>
                  <a:schemeClr val="dk1"/>
                </a:solidFill>
              </a:rPr>
              <a:t>Analytical Framework</a:t>
            </a:r>
            <a:endParaRPr sz="1300">
              <a:solidFill>
                <a:schemeClr val="dk1"/>
              </a:solidFill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300"/>
              <a:buChar char="➢"/>
            </a:pPr>
            <a:r>
              <a:rPr lang="fr-FR" sz="1300">
                <a:solidFill>
                  <a:schemeClr val="dk1"/>
                </a:solidFill>
              </a:rPr>
              <a:t>Expanding theories to new concepts</a:t>
            </a:r>
            <a:endParaRPr sz="1300">
              <a:solidFill>
                <a:schemeClr val="dk1"/>
              </a:solidFill>
            </a:endParaRPr>
          </a:p>
        </p:txBody>
      </p:sp>
      <p:sp>
        <p:nvSpPr>
          <p:cNvPr id="301" name="Google Shape;301;p10"/>
          <p:cNvSpPr txBox="1"/>
          <p:nvPr/>
        </p:nvSpPr>
        <p:spPr>
          <a:xfrm>
            <a:off x="1532700" y="3902063"/>
            <a:ext cx="4492200" cy="81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500">
                <a:solidFill>
                  <a:schemeClr val="dk1"/>
                </a:solidFill>
              </a:rPr>
              <a:t>To Space Investors:</a:t>
            </a:r>
            <a:endParaRPr sz="1500">
              <a:solidFill>
                <a:schemeClr val="dk1"/>
              </a:solidFill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300"/>
              <a:buChar char="➢"/>
            </a:pPr>
            <a:r>
              <a:rPr lang="fr-FR" sz="1300">
                <a:solidFill>
                  <a:schemeClr val="dk1"/>
                </a:solidFill>
              </a:rPr>
              <a:t>Clarification of the “Sustainability of Space” concept</a:t>
            </a:r>
            <a:endParaRPr sz="1300">
              <a:solidFill>
                <a:schemeClr val="dk1"/>
              </a:solidFill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300"/>
              <a:buChar char="➢"/>
            </a:pPr>
            <a:r>
              <a:rPr lang="fr-FR" sz="1300">
                <a:solidFill>
                  <a:schemeClr val="dk1"/>
                </a:solidFill>
              </a:rPr>
              <a:t>Financial returns from sustainable space investment </a:t>
            </a:r>
            <a:endParaRPr sz="1300">
              <a:solidFill>
                <a:schemeClr val="dk1"/>
              </a:solidFill>
            </a:endParaRPr>
          </a:p>
        </p:txBody>
      </p:sp>
      <p:pic>
        <p:nvPicPr>
          <p:cNvPr id="302" name="Google Shape;302;p1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78850" y="1146825"/>
            <a:ext cx="637200" cy="63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Google Shape;303;p1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78850" y="2105538"/>
            <a:ext cx="637200" cy="63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Google Shape;304;p1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78850" y="3114675"/>
            <a:ext cx="637200" cy="63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5" name="Google Shape;305;p1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78850" y="3991325"/>
            <a:ext cx="637200" cy="63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11"/>
          <p:cNvSpPr txBox="1">
            <a:spLocks noGrp="1"/>
          </p:cNvSpPr>
          <p:nvPr>
            <p:ph type="title"/>
          </p:nvPr>
        </p:nvSpPr>
        <p:spPr>
          <a:xfrm>
            <a:off x="4572000" y="777875"/>
            <a:ext cx="4058920" cy="1793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0" rIns="72000" bIns="468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ibre Franklin"/>
              <a:buNone/>
            </a:pPr>
            <a:r>
              <a:rPr lang="fr-FR"/>
              <a:t>Limitations</a:t>
            </a:r>
            <a:endParaRPr/>
          </a:p>
        </p:txBody>
      </p:sp>
      <p:sp>
        <p:nvSpPr>
          <p:cNvPr id="311" name="Google Shape;311;p11"/>
          <p:cNvSpPr txBox="1">
            <a:spLocks noGrp="1"/>
          </p:cNvSpPr>
          <p:nvPr>
            <p:ph type="ftr" idx="11"/>
          </p:nvPr>
        </p:nvSpPr>
        <p:spPr>
          <a:xfrm rot="-5400000">
            <a:off x="7115989" y="1874064"/>
            <a:ext cx="3543260" cy="512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 </a:t>
            </a:r>
            <a:endParaRPr/>
          </a:p>
        </p:txBody>
      </p:sp>
      <p:sp>
        <p:nvSpPr>
          <p:cNvPr id="312" name="Google Shape;312;p11"/>
          <p:cNvSpPr txBox="1">
            <a:spLocks noGrp="1"/>
          </p:cNvSpPr>
          <p:nvPr>
            <p:ph type="sldNum" idx="12"/>
          </p:nvPr>
        </p:nvSpPr>
        <p:spPr>
          <a:xfrm>
            <a:off x="8631238" y="195263"/>
            <a:ext cx="512762" cy="163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0" rIns="9000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13</a:t>
            </a:fld>
            <a:endParaRPr/>
          </a:p>
        </p:txBody>
      </p:sp>
      <p:sp>
        <p:nvSpPr>
          <p:cNvPr id="313" name="Google Shape;313;p11"/>
          <p:cNvSpPr txBox="1"/>
          <p:nvPr/>
        </p:nvSpPr>
        <p:spPr>
          <a:xfrm>
            <a:off x="528325" y="2079625"/>
            <a:ext cx="3670800" cy="9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651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160"/>
              <a:buFont typeface="Noto Sans Symbols"/>
              <a:buChar char="❖"/>
            </a:pPr>
            <a:r>
              <a:rPr lang="fr-FR" sz="1300" b="1">
                <a:solidFill>
                  <a:schemeClr val="dk1"/>
                </a:solidFill>
              </a:rPr>
              <a:t>Theoretical Framework and Scope</a:t>
            </a:r>
            <a:endParaRPr sz="1300" b="1">
              <a:solidFill>
                <a:schemeClr val="dk1"/>
              </a:solidFill>
            </a:endParaRPr>
          </a:p>
          <a:p>
            <a:pPr marL="914400" lvl="1" indent="-30226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160"/>
              <a:buFont typeface="Noto Sans Symbols"/>
              <a:buChar char="➢"/>
            </a:pPr>
            <a:r>
              <a:rPr lang="fr-FR" sz="1300">
                <a:solidFill>
                  <a:schemeClr val="dk1"/>
                </a:solidFill>
              </a:rPr>
              <a:t>Underlying Theories</a:t>
            </a:r>
            <a:endParaRPr sz="1300">
              <a:solidFill>
                <a:schemeClr val="dk1"/>
              </a:solidFill>
            </a:endParaRPr>
          </a:p>
          <a:p>
            <a:pPr marL="914400" lvl="1" indent="-30226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160"/>
              <a:buFont typeface="Noto Sans Symbols"/>
              <a:buChar char="➢"/>
            </a:pPr>
            <a:r>
              <a:rPr lang="fr-FR" sz="1300">
                <a:solidFill>
                  <a:schemeClr val="dk1"/>
                </a:solidFill>
              </a:rPr>
              <a:t>Definition of Space Sustainability</a:t>
            </a:r>
            <a:endParaRPr sz="1300">
              <a:solidFill>
                <a:schemeClr val="dk1"/>
              </a:solidFill>
            </a:endParaRPr>
          </a:p>
        </p:txBody>
      </p:sp>
      <p:sp>
        <p:nvSpPr>
          <p:cNvPr id="314" name="Google Shape;314;p11"/>
          <p:cNvSpPr txBox="1"/>
          <p:nvPr/>
        </p:nvSpPr>
        <p:spPr>
          <a:xfrm>
            <a:off x="528325" y="948500"/>
            <a:ext cx="3670800" cy="9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651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160"/>
              <a:buFont typeface="Noto Sans Symbols"/>
              <a:buChar char="❖"/>
            </a:pPr>
            <a:r>
              <a:rPr lang="fr-FR" sz="1300" b="1">
                <a:solidFill>
                  <a:schemeClr val="dk1"/>
                </a:solidFill>
              </a:rPr>
              <a:t>Significance of Data</a:t>
            </a:r>
            <a:endParaRPr sz="1300" b="1">
              <a:solidFill>
                <a:schemeClr val="dk1"/>
              </a:solidFill>
            </a:endParaRPr>
          </a:p>
          <a:p>
            <a:pPr marL="914400" lvl="1" indent="-30226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160"/>
              <a:buFont typeface="Noto Sans Symbols"/>
              <a:buChar char="➢"/>
            </a:pPr>
            <a:r>
              <a:rPr lang="fr-FR" sz="1300">
                <a:solidFill>
                  <a:schemeClr val="dk1"/>
                </a:solidFill>
              </a:rPr>
              <a:t>Number of Interviews</a:t>
            </a:r>
            <a:endParaRPr sz="1300">
              <a:solidFill>
                <a:schemeClr val="dk1"/>
              </a:solidFill>
            </a:endParaRPr>
          </a:p>
          <a:p>
            <a:pPr marL="914400" lvl="1" indent="-30226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160"/>
              <a:buFont typeface="Noto Sans Symbols"/>
              <a:buChar char="➢"/>
            </a:pPr>
            <a:r>
              <a:rPr lang="fr-FR" sz="1300">
                <a:solidFill>
                  <a:schemeClr val="dk1"/>
                </a:solidFill>
              </a:rPr>
              <a:t>Dataset</a:t>
            </a:r>
            <a:endParaRPr sz="1300">
              <a:solidFill>
                <a:schemeClr val="dk1"/>
              </a:solidFill>
            </a:endParaRPr>
          </a:p>
          <a:p>
            <a:pPr marL="91440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</a:endParaRPr>
          </a:p>
        </p:txBody>
      </p:sp>
      <p:sp>
        <p:nvSpPr>
          <p:cNvPr id="315" name="Google Shape;315;p11"/>
          <p:cNvSpPr txBox="1"/>
          <p:nvPr/>
        </p:nvSpPr>
        <p:spPr>
          <a:xfrm>
            <a:off x="528325" y="3210750"/>
            <a:ext cx="3000000" cy="64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171450" lvl="0" indent="-1651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160"/>
              <a:buFont typeface="Noto Sans Symbols"/>
              <a:buChar char="❖"/>
            </a:pPr>
            <a:r>
              <a:rPr lang="fr-FR" sz="1300" b="1">
                <a:solidFill>
                  <a:schemeClr val="dk1"/>
                </a:solidFill>
              </a:rPr>
              <a:t>Biases</a:t>
            </a:r>
            <a:endParaRPr sz="1300" b="1">
              <a:solidFill>
                <a:schemeClr val="dk1"/>
              </a:solidFill>
            </a:endParaRPr>
          </a:p>
          <a:p>
            <a:pPr marL="914400" lvl="1" indent="-30226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160"/>
              <a:buFont typeface="Noto Sans Symbols"/>
              <a:buChar char="➢"/>
            </a:pPr>
            <a:r>
              <a:rPr lang="fr-FR" sz="1300">
                <a:solidFill>
                  <a:schemeClr val="dk1"/>
                </a:solidFill>
              </a:rPr>
              <a:t>Interview Analysis</a:t>
            </a:r>
            <a:endParaRPr sz="13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12"/>
          <p:cNvSpPr txBox="1">
            <a:spLocks noGrp="1"/>
          </p:cNvSpPr>
          <p:nvPr>
            <p:ph type="title"/>
          </p:nvPr>
        </p:nvSpPr>
        <p:spPr>
          <a:xfrm>
            <a:off x="2738400" y="1514322"/>
            <a:ext cx="3667200" cy="165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0" rIns="72000" bIns="46800" anchor="t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Libre Franklin"/>
              <a:buNone/>
            </a:pPr>
            <a:r>
              <a:rPr lang="fr-FR" sz="6000">
                <a:solidFill>
                  <a:srgbClr val="E30613"/>
                </a:solidFill>
              </a:rPr>
              <a:t>Thank</a:t>
            </a:r>
            <a:r>
              <a:rPr lang="fr-FR" sz="6000"/>
              <a:t> </a:t>
            </a:r>
            <a:r>
              <a:rPr lang="fr-FR" sz="6000">
                <a:solidFill>
                  <a:srgbClr val="43737F"/>
                </a:solidFill>
              </a:rPr>
              <a:t>you!</a:t>
            </a:r>
            <a:endParaRPr>
              <a:solidFill>
                <a:srgbClr val="43737F"/>
              </a:solidFill>
            </a:endParaRPr>
          </a:p>
        </p:txBody>
      </p:sp>
      <p:sp>
        <p:nvSpPr>
          <p:cNvPr id="321" name="Google Shape;321;p12"/>
          <p:cNvSpPr txBox="1">
            <a:spLocks noGrp="1"/>
          </p:cNvSpPr>
          <p:nvPr>
            <p:ph type="ftr" idx="11"/>
          </p:nvPr>
        </p:nvSpPr>
        <p:spPr>
          <a:xfrm rot="-5400000">
            <a:off x="7115989" y="1874064"/>
            <a:ext cx="3543260" cy="512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 </a:t>
            </a:r>
            <a:endParaRPr/>
          </a:p>
        </p:txBody>
      </p:sp>
      <p:sp>
        <p:nvSpPr>
          <p:cNvPr id="322" name="Google Shape;322;p12"/>
          <p:cNvSpPr txBox="1">
            <a:spLocks noGrp="1"/>
          </p:cNvSpPr>
          <p:nvPr>
            <p:ph type="sldNum" idx="12"/>
          </p:nvPr>
        </p:nvSpPr>
        <p:spPr>
          <a:xfrm>
            <a:off x="8631238" y="195263"/>
            <a:ext cx="512762" cy="163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0" rIns="9000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14</a:t>
            </a:fld>
            <a:endParaRPr/>
          </a:p>
        </p:txBody>
      </p:sp>
      <p:pic>
        <p:nvPicPr>
          <p:cNvPr id="323" name="Google Shape;323;p12" descr="Downloads – eSpace – EPFL Space Center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63078" y="3114674"/>
            <a:ext cx="2430101" cy="1851101"/>
          </a:xfrm>
          <a:prstGeom prst="rect">
            <a:avLst/>
          </a:prstGeom>
          <a:noFill/>
          <a:ln>
            <a:noFill/>
          </a:ln>
        </p:spPr>
      </p:pic>
      <p:sp>
        <p:nvSpPr>
          <p:cNvPr id="324" name="Google Shape;324;p12"/>
          <p:cNvSpPr txBox="1">
            <a:spLocks noGrp="1"/>
          </p:cNvSpPr>
          <p:nvPr>
            <p:ph type="title"/>
          </p:nvPr>
        </p:nvSpPr>
        <p:spPr>
          <a:xfrm>
            <a:off x="493775" y="3604425"/>
            <a:ext cx="1339800" cy="11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0" rIns="72000" bIns="468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Libre Franklin"/>
              <a:buNone/>
            </a:pPr>
            <a:r>
              <a:rPr lang="fr-FR" sz="2000">
                <a:solidFill>
                  <a:srgbClr val="E30613"/>
                </a:solidFill>
              </a:rPr>
              <a:t>EPFL</a:t>
            </a:r>
            <a:endParaRPr sz="2000">
              <a:solidFill>
                <a:srgbClr val="E30613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Libre Franklin"/>
              <a:buNone/>
            </a:pPr>
            <a:r>
              <a:rPr lang="fr-FR" sz="2000">
                <a:solidFill>
                  <a:srgbClr val="43737F"/>
                </a:solidFill>
              </a:rPr>
              <a:t>Space </a:t>
            </a:r>
            <a:endParaRPr sz="2000">
              <a:solidFill>
                <a:srgbClr val="43737F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Libre Franklin"/>
              <a:buNone/>
            </a:pPr>
            <a:r>
              <a:rPr lang="fr-FR" sz="2000">
                <a:solidFill>
                  <a:srgbClr val="43737F"/>
                </a:solidFill>
              </a:rPr>
              <a:t>Center</a:t>
            </a:r>
            <a:endParaRPr sz="2000">
              <a:solidFill>
                <a:srgbClr val="43737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31e81397258_0_0"/>
          <p:cNvSpPr txBox="1">
            <a:spLocks noGrp="1"/>
          </p:cNvSpPr>
          <p:nvPr>
            <p:ph type="title"/>
          </p:nvPr>
        </p:nvSpPr>
        <p:spPr>
          <a:xfrm>
            <a:off x="904875" y="131032"/>
            <a:ext cx="3667200" cy="1072800"/>
          </a:xfrm>
          <a:prstGeom prst="rect">
            <a:avLst/>
          </a:prstGeom>
        </p:spPr>
        <p:txBody>
          <a:bodyPr spcFirstLastPara="1" wrap="square" lIns="180000" tIns="0" rIns="72000" bIns="468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Team </a:t>
            </a:r>
            <a:endParaRPr/>
          </a:p>
        </p:txBody>
      </p:sp>
      <p:sp>
        <p:nvSpPr>
          <p:cNvPr id="131" name="Google Shape;131;g31e81397258_0_0"/>
          <p:cNvSpPr txBox="1">
            <a:spLocks noGrp="1"/>
          </p:cNvSpPr>
          <p:nvPr>
            <p:ph type="sldNum" idx="12"/>
          </p:nvPr>
        </p:nvSpPr>
        <p:spPr>
          <a:xfrm>
            <a:off x="8631238" y="195263"/>
            <a:ext cx="512700" cy="163500"/>
          </a:xfrm>
          <a:prstGeom prst="rect">
            <a:avLst/>
          </a:prstGeom>
        </p:spPr>
        <p:txBody>
          <a:bodyPr spcFirstLastPara="1" wrap="square" lIns="90000" tIns="0" rIns="9000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r-FR">
                <a:solidFill>
                  <a:schemeClr val="dk1"/>
                </a:solidFill>
              </a:rPr>
              <a:t>2</a:t>
            </a:fld>
            <a:endParaRPr>
              <a:solidFill>
                <a:schemeClr val="dk1"/>
              </a:solidFill>
            </a:endParaRPr>
          </a:p>
        </p:txBody>
      </p:sp>
      <p:sp>
        <p:nvSpPr>
          <p:cNvPr id="132" name="Google Shape;132;g31e81397258_0_0"/>
          <p:cNvSpPr txBox="1">
            <a:spLocks noGrp="1"/>
          </p:cNvSpPr>
          <p:nvPr>
            <p:ph type="body" idx="4294967295"/>
          </p:nvPr>
        </p:nvSpPr>
        <p:spPr>
          <a:xfrm>
            <a:off x="916150" y="3493056"/>
            <a:ext cx="1994100" cy="5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45700" rIns="91425" bIns="45700" anchor="t" anchorCtr="0">
            <a:normAutofit fontScale="77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fr-FR" b="1" dirty="0"/>
              <a:t>Sebastian, Bélanger Villanueva</a:t>
            </a:r>
            <a:endParaRPr lang="fr-FR"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 dirty="0"/>
          </a:p>
        </p:txBody>
      </p:sp>
      <p:sp>
        <p:nvSpPr>
          <p:cNvPr id="134" name="Google Shape;134;g31e81397258_0_0"/>
          <p:cNvSpPr txBox="1">
            <a:spLocks noGrp="1"/>
          </p:cNvSpPr>
          <p:nvPr>
            <p:ph type="body" idx="4294967295"/>
          </p:nvPr>
        </p:nvSpPr>
        <p:spPr>
          <a:xfrm>
            <a:off x="3618325" y="4056150"/>
            <a:ext cx="2364300" cy="5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fr-FR" sz="1165"/>
              <a:t>PhD Candidate in Management of Technology, EPFL </a:t>
            </a:r>
            <a:endParaRPr sz="1165"/>
          </a:p>
        </p:txBody>
      </p:sp>
      <p:sp>
        <p:nvSpPr>
          <p:cNvPr id="136" name="Google Shape;136;g31e81397258_0_0"/>
          <p:cNvSpPr txBox="1">
            <a:spLocks noGrp="1"/>
          </p:cNvSpPr>
          <p:nvPr>
            <p:ph type="body" idx="4294967295"/>
          </p:nvPr>
        </p:nvSpPr>
        <p:spPr>
          <a:xfrm>
            <a:off x="3803425" y="3493056"/>
            <a:ext cx="1994100" cy="5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45700" rIns="91425" bIns="45700" anchor="t" anchorCtr="0">
            <a:norm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350" b="1" dirty="0"/>
              <a:t>Angelina,</a:t>
            </a:r>
            <a:endParaRPr sz="1350" b="1"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350" b="1" dirty="0" err="1"/>
              <a:t>Frolova</a:t>
            </a:r>
            <a:endParaRPr sz="1350" dirty="0"/>
          </a:p>
        </p:txBody>
      </p:sp>
      <p:sp>
        <p:nvSpPr>
          <p:cNvPr id="137" name="Google Shape;137;g31e81397258_0_0"/>
          <p:cNvSpPr txBox="1">
            <a:spLocks noGrp="1"/>
          </p:cNvSpPr>
          <p:nvPr>
            <p:ph type="body" idx="4294967295"/>
          </p:nvPr>
        </p:nvSpPr>
        <p:spPr>
          <a:xfrm>
            <a:off x="6637150" y="3493056"/>
            <a:ext cx="1994100" cy="5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350" b="1"/>
              <a:t>Patrick,</a:t>
            </a:r>
            <a:endParaRPr sz="1350" b="1"/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350" b="1"/>
              <a:t>Smit</a:t>
            </a:r>
            <a:endParaRPr sz="1350"/>
          </a:p>
        </p:txBody>
      </p:sp>
      <p:sp>
        <p:nvSpPr>
          <p:cNvPr id="138" name="Google Shape;138;g31e81397258_0_0"/>
          <p:cNvSpPr txBox="1">
            <a:spLocks noGrp="1"/>
          </p:cNvSpPr>
          <p:nvPr>
            <p:ph type="body" idx="4294967295"/>
          </p:nvPr>
        </p:nvSpPr>
        <p:spPr>
          <a:xfrm>
            <a:off x="731050" y="4056150"/>
            <a:ext cx="2364300" cy="5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fr-FR" sz="1165"/>
              <a:t>Master Student in Management and Space Engineering, EPFL</a:t>
            </a:r>
            <a:endParaRPr sz="1165"/>
          </a:p>
        </p:txBody>
      </p:sp>
      <p:sp>
        <p:nvSpPr>
          <p:cNvPr id="139" name="Google Shape;139;g31e81397258_0_0"/>
          <p:cNvSpPr txBox="1">
            <a:spLocks noGrp="1"/>
          </p:cNvSpPr>
          <p:nvPr>
            <p:ph type="body" idx="4294967295"/>
          </p:nvPr>
        </p:nvSpPr>
        <p:spPr>
          <a:xfrm>
            <a:off x="6452050" y="4056150"/>
            <a:ext cx="2364300" cy="5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fr-FR" sz="1165"/>
              <a:t>Master Student in International Law, University of St. Gallen</a:t>
            </a:r>
            <a:endParaRPr sz="1165"/>
          </a:p>
        </p:txBody>
      </p:sp>
      <p:sp>
        <p:nvSpPr>
          <p:cNvPr id="140" name="Google Shape;140;g31e81397258_0_0"/>
          <p:cNvSpPr txBox="1">
            <a:spLocks noGrp="1"/>
          </p:cNvSpPr>
          <p:nvPr>
            <p:ph type="body" idx="4294967295"/>
          </p:nvPr>
        </p:nvSpPr>
        <p:spPr>
          <a:xfrm>
            <a:off x="1757549" y="4666700"/>
            <a:ext cx="5203200" cy="5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fr-FR" sz="1165" i="1"/>
              <a:t>Supervision: Emmanuelle David, Executive Director at EPFL Space Center</a:t>
            </a:r>
            <a:endParaRPr sz="1165" i="1"/>
          </a:p>
        </p:txBody>
      </p:sp>
      <p:pic>
        <p:nvPicPr>
          <p:cNvPr id="3" name="Picture 2" descr="A person in a suit&#10;&#10;Description automatically generated">
            <a:extLst>
              <a:ext uri="{FF2B5EF4-FFF2-40B4-BE49-F238E27FC236}">
                <a16:creationId xmlns:a16="http://schemas.microsoft.com/office/drawing/2014/main" id="{BDE0D758-3C56-8FC6-913D-E3BF1C3694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899" y="794875"/>
            <a:ext cx="2019300" cy="2565400"/>
          </a:xfrm>
          <a:prstGeom prst="rect">
            <a:avLst/>
          </a:prstGeom>
        </p:spPr>
      </p:pic>
      <p:pic>
        <p:nvPicPr>
          <p:cNvPr id="5" name="Picture 4" descr="A person with a beard and mustache wearing a white shirt&#10;&#10;Description automatically generated">
            <a:extLst>
              <a:ext uri="{FF2B5EF4-FFF2-40B4-BE49-F238E27FC236}">
                <a16:creationId xmlns:a16="http://schemas.microsoft.com/office/drawing/2014/main" id="{FE8AA0B5-8993-9E01-C16A-522BBE24FB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91807" y="794875"/>
            <a:ext cx="1955800" cy="2565400"/>
          </a:xfrm>
          <a:prstGeom prst="rect">
            <a:avLst/>
          </a:prstGeom>
        </p:spPr>
      </p:pic>
      <p:pic>
        <p:nvPicPr>
          <p:cNvPr id="7" name="Picture 6" descr="A person with long hair and a planet in the background&#10;&#10;Description automatically generated">
            <a:extLst>
              <a:ext uri="{FF2B5EF4-FFF2-40B4-BE49-F238E27FC236}">
                <a16:creationId xmlns:a16="http://schemas.microsoft.com/office/drawing/2014/main" id="{050D2896-CBB9-0F7D-39F6-049562D6A1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13503" y="794875"/>
            <a:ext cx="2032000" cy="2565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"/>
          <p:cNvSpPr txBox="1">
            <a:spLocks noGrp="1"/>
          </p:cNvSpPr>
          <p:nvPr>
            <p:ph type="title"/>
          </p:nvPr>
        </p:nvSpPr>
        <p:spPr>
          <a:xfrm>
            <a:off x="904875" y="131025"/>
            <a:ext cx="5500800" cy="7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0" rIns="72000" bIns="468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ibre Franklin"/>
              <a:buNone/>
            </a:pPr>
            <a:r>
              <a:rPr lang="fr-FR"/>
              <a:t>Problem Statement </a:t>
            </a:r>
            <a:endParaRPr/>
          </a:p>
        </p:txBody>
      </p:sp>
      <p:sp>
        <p:nvSpPr>
          <p:cNvPr id="147" name="Google Shape;147;p2"/>
          <p:cNvSpPr txBox="1">
            <a:spLocks noGrp="1"/>
          </p:cNvSpPr>
          <p:nvPr>
            <p:ph type="sldNum" idx="12"/>
          </p:nvPr>
        </p:nvSpPr>
        <p:spPr>
          <a:xfrm>
            <a:off x="8631238" y="195263"/>
            <a:ext cx="512762" cy="163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0" rIns="9000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3</a:t>
            </a:fld>
            <a:endParaRPr/>
          </a:p>
        </p:txBody>
      </p:sp>
      <p:sp>
        <p:nvSpPr>
          <p:cNvPr id="148" name="Google Shape;148;p2"/>
          <p:cNvSpPr txBox="1">
            <a:spLocks noGrp="1"/>
          </p:cNvSpPr>
          <p:nvPr>
            <p:ph type="body" idx="1"/>
          </p:nvPr>
        </p:nvSpPr>
        <p:spPr>
          <a:xfrm>
            <a:off x="904875" y="1358100"/>
            <a:ext cx="4919700" cy="58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45700" rIns="91425" bIns="45700" anchor="t" anchorCtr="0">
            <a:norm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/>
              <a:t>Lack of sustainability in space investment. </a:t>
            </a:r>
            <a:endParaRPr b="1"/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49" name="Google Shape;149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6700" y="2336926"/>
            <a:ext cx="3090898" cy="2183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2" descr="Scales of justice with solid fill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10800000" flipH="1">
            <a:off x="6100017" y="777868"/>
            <a:ext cx="1419625" cy="1419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"/>
          <p:cNvSpPr txBox="1">
            <a:spLocks noGrp="1"/>
          </p:cNvSpPr>
          <p:nvPr>
            <p:ph type="body" idx="1"/>
          </p:nvPr>
        </p:nvSpPr>
        <p:spPr>
          <a:xfrm>
            <a:off x="4082050" y="2989075"/>
            <a:ext cx="5029200" cy="231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45700" rIns="91425" bIns="45700" anchor="t" anchorCtr="0">
            <a:norm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/>
              <a:t>Lack of space in sustainability investment. </a:t>
            </a:r>
            <a:endParaRPr b="1"/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52" name="Google Shape;152;p2"/>
          <p:cNvCxnSpPr/>
          <p:nvPr/>
        </p:nvCxnSpPr>
        <p:spPr>
          <a:xfrm>
            <a:off x="630375" y="1780100"/>
            <a:ext cx="4850700" cy="5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3" name="Google Shape;153;p2"/>
          <p:cNvCxnSpPr/>
          <p:nvPr/>
        </p:nvCxnSpPr>
        <p:spPr>
          <a:xfrm flipH="1">
            <a:off x="3751875" y="1780100"/>
            <a:ext cx="1729200" cy="1674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4" name="Google Shape;154;p2"/>
          <p:cNvCxnSpPr/>
          <p:nvPr/>
        </p:nvCxnSpPr>
        <p:spPr>
          <a:xfrm>
            <a:off x="3751825" y="3465125"/>
            <a:ext cx="51711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5" name="Google Shape;155;p2"/>
          <p:cNvCxnSpPr/>
          <p:nvPr/>
        </p:nvCxnSpPr>
        <p:spPr>
          <a:xfrm rot="10800000" flipH="1">
            <a:off x="630375" y="1012100"/>
            <a:ext cx="806700" cy="773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6" name="Google Shape;156;p2"/>
          <p:cNvCxnSpPr/>
          <p:nvPr/>
        </p:nvCxnSpPr>
        <p:spPr>
          <a:xfrm flipH="1">
            <a:off x="8149550" y="3465125"/>
            <a:ext cx="773400" cy="602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"/>
          <p:cNvSpPr txBox="1">
            <a:spLocks noGrp="1"/>
          </p:cNvSpPr>
          <p:nvPr>
            <p:ph type="title"/>
          </p:nvPr>
        </p:nvSpPr>
        <p:spPr>
          <a:xfrm>
            <a:off x="904875" y="131025"/>
            <a:ext cx="5039700" cy="10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0" rIns="72000" bIns="468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ibre Franklin"/>
              <a:buNone/>
            </a:pPr>
            <a:r>
              <a:rPr lang="fr-FR"/>
              <a:t>Research Question</a:t>
            </a:r>
            <a:endParaRPr/>
          </a:p>
        </p:txBody>
      </p:sp>
      <p:sp>
        <p:nvSpPr>
          <p:cNvPr id="162" name="Google Shape;162;p3"/>
          <p:cNvSpPr txBox="1">
            <a:spLocks noGrp="1"/>
          </p:cNvSpPr>
          <p:nvPr>
            <p:ph type="sldNum" idx="12"/>
          </p:nvPr>
        </p:nvSpPr>
        <p:spPr>
          <a:xfrm>
            <a:off x="8631238" y="195263"/>
            <a:ext cx="512762" cy="163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0" rIns="9000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4</a:t>
            </a:fld>
            <a:endParaRPr/>
          </a:p>
        </p:txBody>
      </p:sp>
      <p:sp>
        <p:nvSpPr>
          <p:cNvPr id="163" name="Google Shape;163;p3"/>
          <p:cNvSpPr txBox="1">
            <a:spLocks noGrp="1"/>
          </p:cNvSpPr>
          <p:nvPr>
            <p:ph type="title"/>
          </p:nvPr>
        </p:nvSpPr>
        <p:spPr>
          <a:xfrm>
            <a:off x="383325" y="777875"/>
            <a:ext cx="1043100" cy="10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0" rIns="72000" bIns="468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ibre Franklin"/>
              <a:buNone/>
            </a:pPr>
            <a:r>
              <a:rPr lang="fr-FR" sz="6000">
                <a:solidFill>
                  <a:schemeClr val="accent1"/>
                </a:solidFill>
              </a:rPr>
              <a:t>?</a:t>
            </a:r>
            <a:endParaRPr sz="6000">
              <a:solidFill>
                <a:schemeClr val="accent1"/>
              </a:solidFill>
            </a:endParaRPr>
          </a:p>
        </p:txBody>
      </p:sp>
      <p:sp>
        <p:nvSpPr>
          <p:cNvPr id="164" name="Google Shape;164;p3"/>
          <p:cNvSpPr txBox="1">
            <a:spLocks noGrp="1"/>
          </p:cNvSpPr>
          <p:nvPr>
            <p:ph type="title"/>
          </p:nvPr>
        </p:nvSpPr>
        <p:spPr>
          <a:xfrm>
            <a:off x="997650" y="777875"/>
            <a:ext cx="7148700" cy="10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0" rIns="72000" bIns="46800" anchor="t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Libre Franklin"/>
              <a:buNone/>
            </a:pPr>
            <a:r>
              <a:rPr lang="fr-FR" b="0"/>
              <a:t>How do investors perceive the sustainability value of space ventures? </a:t>
            </a:r>
            <a:endParaRPr b="0"/>
          </a:p>
        </p:txBody>
      </p:sp>
      <p:graphicFrame>
        <p:nvGraphicFramePr>
          <p:cNvPr id="165" name="Google Shape;165;p3"/>
          <p:cNvGraphicFramePr/>
          <p:nvPr/>
        </p:nvGraphicFramePr>
        <p:xfrm>
          <a:off x="576016" y="2089010"/>
          <a:ext cx="7726350" cy="2028490"/>
        </p:xfrm>
        <a:graphic>
          <a:graphicData uri="http://schemas.openxmlformats.org/drawingml/2006/table">
            <a:tbl>
              <a:tblPr firstRow="1" bandRow="1">
                <a:noFill/>
                <a:tableStyleId>{9FABD288-2D72-4EDB-8808-CDF3C2456E45}</a:tableStyleId>
              </a:tblPr>
              <a:tblGrid>
                <a:gridCol w="2575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5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97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350" u="none" strike="noStrike" cap="none"/>
                        <a:t>Risk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350" u="none" strike="noStrike" cap="none"/>
                        <a:t>Value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350" u="none" strike="noStrike" cap="none"/>
                        <a:t>Influence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350" b="0" i="0" u="none" strike="noStrike" cap="none">
                          <a:solidFill>
                            <a:srgbClr val="413C3A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Risk perception of sustainable space tech. vs other industries</a:t>
                      </a:r>
                      <a:endParaRPr sz="1350" b="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350" u="none" strike="noStrike" cap="none"/>
                        <a:t>Value of Sustainability for space investors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350"/>
                        <a:t>Integration of sustainability in investment criteria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350" b="0" i="0" u="none" strike="noStrike">
                          <a:solidFill>
                            <a:srgbClr val="413C3A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Perception gap between investors vs entrepreneurs</a:t>
                      </a:r>
                      <a:endParaRPr sz="135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350"/>
                        <a:t>Quantify sustainable benefits for potential investors 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350"/>
                        <a:t>Influence of sustainable technologies on public policy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350" b="0" i="0" u="none" strike="noStrike">
                          <a:solidFill>
                            <a:srgbClr val="413C3A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Risk aversion and commercial adoption of space tech. </a:t>
                      </a:r>
                      <a:endParaRPr sz="135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350"/>
                        <a:t>Correlation between access to capital and sustainability efforts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350"/>
                        <a:t>Influence on technology development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31a6b1ed32a_0_15"/>
          <p:cNvSpPr txBox="1">
            <a:spLocks noGrp="1"/>
          </p:cNvSpPr>
          <p:nvPr>
            <p:ph type="title"/>
          </p:nvPr>
        </p:nvSpPr>
        <p:spPr>
          <a:xfrm>
            <a:off x="904875" y="131025"/>
            <a:ext cx="5255700" cy="5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0" rIns="72000" bIns="468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ibre Franklin"/>
              <a:buNone/>
            </a:pPr>
            <a:r>
              <a:rPr lang="fr-FR"/>
              <a:t>Literature Review</a:t>
            </a:r>
            <a:endParaRPr/>
          </a:p>
        </p:txBody>
      </p:sp>
      <p:sp>
        <p:nvSpPr>
          <p:cNvPr id="171" name="Google Shape;171;g31a6b1ed32a_0_15"/>
          <p:cNvSpPr txBox="1">
            <a:spLocks noGrp="1"/>
          </p:cNvSpPr>
          <p:nvPr>
            <p:ph type="sldNum" idx="12"/>
          </p:nvPr>
        </p:nvSpPr>
        <p:spPr>
          <a:xfrm>
            <a:off x="8631238" y="195263"/>
            <a:ext cx="512700" cy="1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0" rIns="9000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5</a:t>
            </a:fld>
            <a:endParaRPr/>
          </a:p>
        </p:txBody>
      </p:sp>
      <p:sp>
        <p:nvSpPr>
          <p:cNvPr id="172" name="Google Shape;172;g31a6b1ed32a_0_15"/>
          <p:cNvSpPr txBox="1"/>
          <p:nvPr/>
        </p:nvSpPr>
        <p:spPr>
          <a:xfrm>
            <a:off x="539025" y="672775"/>
            <a:ext cx="8190600" cy="387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>
                <a:solidFill>
                  <a:schemeClr val="accent1"/>
                </a:solidFill>
              </a:rPr>
              <a:t>Theoretical Foundation: </a:t>
            </a:r>
            <a:endParaRPr sz="2200" b="1">
              <a:solidFill>
                <a:schemeClr val="accen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 i="1">
                <a:solidFill>
                  <a:schemeClr val="dk1"/>
                </a:solidFill>
              </a:rPr>
              <a:t>Absorptive Capacity Theory:</a:t>
            </a:r>
            <a:endParaRPr sz="1800" b="1" i="1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fr-FR" sz="1800">
                <a:solidFill>
                  <a:schemeClr val="dk1"/>
                </a:solidFill>
              </a:rPr>
              <a:t>Management Science;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fr-FR" sz="1800">
                <a:solidFill>
                  <a:schemeClr val="dk1"/>
                </a:solidFill>
              </a:rPr>
              <a:t>Cohen &amp; Levinthal (1990);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fr-FR" sz="1800">
                <a:solidFill>
                  <a:schemeClr val="dk1"/>
                </a:solidFill>
              </a:rPr>
              <a:t>An organization’s or individual’s ability to recognize the value of new information, assimilate it, and apply it to commercial ends. It is influenced by prior knowledge and experiences.</a:t>
            </a: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 i="1">
                <a:solidFill>
                  <a:schemeClr val="dk1"/>
                </a:solidFill>
              </a:rPr>
              <a:t>Social Science Theory:</a:t>
            </a:r>
            <a:endParaRPr sz="1800" b="1" i="1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fr-FR" sz="1800">
                <a:solidFill>
                  <a:schemeClr val="dk1"/>
                </a:solidFill>
              </a:rPr>
              <a:t>To be determined. </a:t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"/>
          <p:cNvSpPr txBox="1">
            <a:spLocks noGrp="1"/>
          </p:cNvSpPr>
          <p:nvPr>
            <p:ph type="title"/>
          </p:nvPr>
        </p:nvSpPr>
        <p:spPr>
          <a:xfrm>
            <a:off x="4572000" y="777875"/>
            <a:ext cx="4058920" cy="1793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0" rIns="72000" bIns="468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ibre Franklin"/>
              <a:buNone/>
            </a:pPr>
            <a:r>
              <a:rPr lang="fr-FR"/>
              <a:t>Objectives </a:t>
            </a:r>
            <a:endParaRPr/>
          </a:p>
        </p:txBody>
      </p:sp>
      <p:sp>
        <p:nvSpPr>
          <p:cNvPr id="178" name="Google Shape;178;p4"/>
          <p:cNvSpPr txBox="1">
            <a:spLocks noGrp="1"/>
          </p:cNvSpPr>
          <p:nvPr>
            <p:ph type="ftr" idx="11"/>
          </p:nvPr>
        </p:nvSpPr>
        <p:spPr>
          <a:xfrm rot="-5400000">
            <a:off x="7115989" y="1874064"/>
            <a:ext cx="3543260" cy="512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 </a:t>
            </a:r>
            <a:endParaRPr/>
          </a:p>
        </p:txBody>
      </p:sp>
      <p:sp>
        <p:nvSpPr>
          <p:cNvPr id="179" name="Google Shape;179;p4"/>
          <p:cNvSpPr txBox="1">
            <a:spLocks noGrp="1"/>
          </p:cNvSpPr>
          <p:nvPr>
            <p:ph type="sldNum" idx="12"/>
          </p:nvPr>
        </p:nvSpPr>
        <p:spPr>
          <a:xfrm>
            <a:off x="8631238" y="195263"/>
            <a:ext cx="512762" cy="163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0" rIns="9000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6</a:t>
            </a:fld>
            <a:endParaRPr/>
          </a:p>
        </p:txBody>
      </p:sp>
      <p:sp>
        <p:nvSpPr>
          <p:cNvPr id="180" name="Google Shape;180;p4"/>
          <p:cNvSpPr txBox="1">
            <a:spLocks noGrp="1"/>
          </p:cNvSpPr>
          <p:nvPr>
            <p:ph type="body" idx="1"/>
          </p:nvPr>
        </p:nvSpPr>
        <p:spPr>
          <a:xfrm>
            <a:off x="566700" y="729575"/>
            <a:ext cx="3690000" cy="39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45700" rIns="91425" bIns="45700" anchor="t" anchorCtr="0">
            <a:normAutofit fontScale="92500" lnSpcReduction="20000"/>
          </a:bodyPr>
          <a:lstStyle/>
          <a:p>
            <a:pPr marL="457200" lvl="0" indent="-32375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0000"/>
              <a:buChar char="●"/>
            </a:pPr>
            <a:r>
              <a:rPr lang="fr-FR">
                <a:solidFill>
                  <a:schemeClr val="dk1"/>
                </a:solidFill>
              </a:rPr>
              <a:t>Define ‘space sustainability’;</a:t>
            </a:r>
            <a:endParaRPr>
              <a:solidFill>
                <a:schemeClr val="dk1"/>
              </a:solidFill>
            </a:endParaRPr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457200" lvl="0" indent="-32375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0000"/>
              <a:buChar char="●"/>
            </a:pPr>
            <a:r>
              <a:rPr lang="fr-FR">
                <a:solidFill>
                  <a:schemeClr val="dk1"/>
                </a:solidFill>
              </a:rPr>
              <a:t>Assess the investment propensity in space sustainability;</a:t>
            </a:r>
            <a:endParaRPr>
              <a:solidFill>
                <a:schemeClr val="dk1"/>
              </a:solidFill>
            </a:endParaRPr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457200" lvl="0" indent="-32375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0000"/>
              <a:buChar char="●"/>
            </a:pPr>
            <a:r>
              <a:rPr lang="fr-FR">
                <a:solidFill>
                  <a:schemeClr val="dk1"/>
                </a:solidFill>
              </a:rPr>
              <a:t>Understand the key factors shaping the investors’ perception of the sustainability value within space ventures;</a:t>
            </a:r>
            <a:endParaRPr>
              <a:solidFill>
                <a:schemeClr val="dk1"/>
              </a:solidFill>
            </a:endParaRPr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457200" lvl="0" indent="-32375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0000"/>
              <a:buChar char="●"/>
            </a:pPr>
            <a:r>
              <a:rPr lang="fr-FR">
                <a:solidFill>
                  <a:schemeClr val="dk1"/>
                </a:solidFill>
              </a:rPr>
              <a:t>Offer actionable recommendations to investors, investment-seekers and policymakers;</a:t>
            </a:r>
            <a:endParaRPr>
              <a:solidFill>
                <a:schemeClr val="dk1"/>
              </a:solidFill>
            </a:endParaRPr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457200" lvl="0" indent="-32375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0000"/>
              <a:buChar char="●"/>
            </a:pPr>
            <a:r>
              <a:rPr lang="fr-FR">
                <a:solidFill>
                  <a:schemeClr val="dk1"/>
                </a:solidFill>
              </a:rPr>
              <a:t>Determine whether space ventures implementing sustainable actions have a tangible added value from such an investment.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31e36104211_0_0"/>
          <p:cNvSpPr txBox="1">
            <a:spLocks noGrp="1"/>
          </p:cNvSpPr>
          <p:nvPr>
            <p:ph type="ftr" idx="11"/>
          </p:nvPr>
        </p:nvSpPr>
        <p:spPr>
          <a:xfrm rot="-5400000">
            <a:off x="7115938" y="1874075"/>
            <a:ext cx="3543300" cy="51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 </a:t>
            </a:r>
            <a:endParaRPr/>
          </a:p>
        </p:txBody>
      </p:sp>
      <p:sp>
        <p:nvSpPr>
          <p:cNvPr id="186" name="Google Shape;186;g31e36104211_0_0"/>
          <p:cNvSpPr txBox="1">
            <a:spLocks noGrp="1"/>
          </p:cNvSpPr>
          <p:nvPr>
            <p:ph type="sldNum" idx="12"/>
          </p:nvPr>
        </p:nvSpPr>
        <p:spPr>
          <a:xfrm>
            <a:off x="8631238" y="195263"/>
            <a:ext cx="512700" cy="1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0" rIns="9000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7</a:t>
            </a:fld>
            <a:endParaRPr/>
          </a:p>
        </p:txBody>
      </p:sp>
      <p:sp>
        <p:nvSpPr>
          <p:cNvPr id="187" name="Google Shape;187;g31e36104211_0_0"/>
          <p:cNvSpPr txBox="1">
            <a:spLocks noGrp="1"/>
          </p:cNvSpPr>
          <p:nvPr>
            <p:ph type="title"/>
          </p:nvPr>
        </p:nvSpPr>
        <p:spPr>
          <a:xfrm>
            <a:off x="904876" y="131033"/>
            <a:ext cx="5356800" cy="6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0" rIns="72000" bIns="468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ibre Franklin"/>
              <a:buNone/>
            </a:pPr>
            <a:r>
              <a:rPr lang="fr-FR"/>
              <a:t>Data and Methodology </a:t>
            </a:r>
            <a:endParaRPr/>
          </a:p>
        </p:txBody>
      </p:sp>
      <p:cxnSp>
        <p:nvCxnSpPr>
          <p:cNvPr id="188" name="Google Shape;188;g31e36104211_0_0"/>
          <p:cNvCxnSpPr/>
          <p:nvPr/>
        </p:nvCxnSpPr>
        <p:spPr>
          <a:xfrm>
            <a:off x="4771407" y="928150"/>
            <a:ext cx="0" cy="3718500"/>
          </a:xfrm>
          <a:prstGeom prst="straightConnector1">
            <a:avLst/>
          </a:prstGeom>
          <a:noFill/>
          <a:ln w="19050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89" name="Google Shape;189;g31e36104211_0_0" descr="A magnifying glass with people in the background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84512" y="672546"/>
            <a:ext cx="511200" cy="511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g31e36104211_0_0" descr="A magnifying glass and graph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090624" y="672550"/>
            <a:ext cx="511200" cy="511200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g31e36104211_0_0"/>
          <p:cNvSpPr txBox="1"/>
          <p:nvPr/>
        </p:nvSpPr>
        <p:spPr>
          <a:xfrm>
            <a:off x="1748568" y="758794"/>
            <a:ext cx="1152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>
                <a:solidFill>
                  <a:srgbClr val="413C3A"/>
                </a:solidFill>
                <a:latin typeface="Arial"/>
                <a:ea typeface="Arial"/>
                <a:cs typeface="Arial"/>
                <a:sym typeface="Arial"/>
              </a:rPr>
              <a:t>Qualitative</a:t>
            </a:r>
            <a:endParaRPr/>
          </a:p>
        </p:txBody>
      </p:sp>
      <p:sp>
        <p:nvSpPr>
          <p:cNvPr id="192" name="Google Shape;192;g31e36104211_0_0"/>
          <p:cNvSpPr txBox="1"/>
          <p:nvPr/>
        </p:nvSpPr>
        <p:spPr>
          <a:xfrm>
            <a:off x="5701019" y="758794"/>
            <a:ext cx="12795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>
                <a:solidFill>
                  <a:srgbClr val="413C3A"/>
                </a:solidFill>
                <a:latin typeface="Arial"/>
                <a:ea typeface="Arial"/>
                <a:cs typeface="Arial"/>
                <a:sym typeface="Arial"/>
              </a:rPr>
              <a:t>Quantitative</a:t>
            </a:r>
            <a:endParaRPr/>
          </a:p>
        </p:txBody>
      </p:sp>
      <p:sp>
        <p:nvSpPr>
          <p:cNvPr id="193" name="Google Shape;193;g31e36104211_0_0"/>
          <p:cNvSpPr txBox="1"/>
          <p:nvPr/>
        </p:nvSpPr>
        <p:spPr>
          <a:xfrm>
            <a:off x="908225" y="1165081"/>
            <a:ext cx="3243600" cy="19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1">
                <a:solidFill>
                  <a:srgbClr val="413C3A"/>
                </a:solidFill>
                <a:latin typeface="Arial"/>
                <a:ea typeface="Arial"/>
                <a:cs typeface="Arial"/>
                <a:sym typeface="Arial"/>
              </a:rPr>
              <a:t>Data collection</a:t>
            </a:r>
            <a:endParaRPr/>
          </a:p>
          <a:p>
            <a:pPr marL="171450" marR="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E30613"/>
              </a:buClr>
              <a:buSzPts val="1260"/>
              <a:buFont typeface="Noto Sans Symbols"/>
              <a:buChar char="❖"/>
            </a:pPr>
            <a:r>
              <a:rPr lang="fr-FR">
                <a:solidFill>
                  <a:srgbClr val="413C3A"/>
                </a:solidFill>
              </a:rPr>
              <a:t>Document Analysis</a:t>
            </a:r>
            <a:endParaRPr>
              <a:solidFill>
                <a:srgbClr val="413C3A"/>
              </a:solidFill>
            </a:endParaRPr>
          </a:p>
          <a:p>
            <a:pPr marL="171450" marR="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E30613"/>
              </a:buClr>
              <a:buSzPts val="1260"/>
              <a:buFont typeface="Noto Sans Symbols"/>
              <a:buChar char="❖"/>
            </a:pPr>
            <a:r>
              <a:rPr lang="fr-FR" sz="1400">
                <a:solidFill>
                  <a:srgbClr val="413C3A"/>
                </a:solidFill>
                <a:latin typeface="Arial"/>
                <a:ea typeface="Arial"/>
                <a:cs typeface="Arial"/>
                <a:sym typeface="Arial"/>
              </a:rPr>
              <a:t>Semi-structured interview</a:t>
            </a:r>
            <a:endParaRPr sz="1400">
              <a:solidFill>
                <a:srgbClr val="413C3A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14350" marR="0" lvl="1" indent="-171449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E30613"/>
              </a:buClr>
              <a:buSzPts val="1080"/>
              <a:buFont typeface="Noto Sans Symbols"/>
              <a:buChar char="➢"/>
            </a:pPr>
            <a:r>
              <a:rPr lang="fr-FR" sz="1200">
                <a:solidFill>
                  <a:srgbClr val="413C3A"/>
                </a:solidFill>
              </a:rPr>
              <a:t>Private Investors: Angels, VC, PE</a:t>
            </a:r>
            <a:endParaRPr/>
          </a:p>
          <a:p>
            <a:pPr marL="514350" marR="0" lvl="1" indent="-171449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E30613"/>
              </a:buClr>
              <a:buSzPts val="1080"/>
              <a:buFont typeface="Noto Sans Symbols"/>
              <a:buChar char="➢"/>
            </a:pPr>
            <a:r>
              <a:rPr lang="fr-FR" sz="1200" b="0" i="0" u="none" strike="noStrike" cap="none">
                <a:solidFill>
                  <a:srgbClr val="413C3A"/>
                </a:solidFill>
                <a:latin typeface="Arial"/>
                <a:ea typeface="Arial"/>
                <a:cs typeface="Arial"/>
                <a:sym typeface="Arial"/>
              </a:rPr>
              <a:t>Institutional investors</a:t>
            </a:r>
            <a:endParaRPr/>
          </a:p>
          <a:p>
            <a:pPr marL="514350" marR="0" lvl="1" indent="-171449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E30613"/>
              </a:buClr>
              <a:buSzPts val="1080"/>
              <a:buFont typeface="Noto Sans Symbols"/>
              <a:buChar char="➢"/>
            </a:pPr>
            <a:r>
              <a:rPr lang="fr-FR" sz="1200" b="0" i="0" u="none" strike="noStrike" cap="none">
                <a:solidFill>
                  <a:srgbClr val="413C3A"/>
                </a:solidFill>
                <a:latin typeface="Arial"/>
                <a:ea typeface="Arial"/>
                <a:cs typeface="Arial"/>
                <a:sym typeface="Arial"/>
              </a:rPr>
              <a:t>Policy Makers</a:t>
            </a:r>
            <a:endParaRPr/>
          </a:p>
          <a:p>
            <a:pPr marL="514350" marR="0" lvl="1" indent="-171449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E30613"/>
              </a:buClr>
              <a:buSzPts val="1080"/>
              <a:buFont typeface="Noto Sans Symbols"/>
              <a:buChar char="➢"/>
            </a:pPr>
            <a:r>
              <a:rPr lang="fr-FR" sz="1200" b="0" i="0" u="none" strike="noStrike" cap="none">
                <a:solidFill>
                  <a:srgbClr val="413C3A"/>
                </a:solidFill>
                <a:latin typeface="Arial"/>
                <a:ea typeface="Arial"/>
                <a:cs typeface="Arial"/>
                <a:sym typeface="Arial"/>
              </a:rPr>
              <a:t>Space Entrepreneurs</a:t>
            </a:r>
            <a:endParaRPr sz="1200">
              <a:solidFill>
                <a:srgbClr val="413C3A"/>
              </a:solidFill>
            </a:endParaRPr>
          </a:p>
        </p:txBody>
      </p:sp>
      <p:sp>
        <p:nvSpPr>
          <p:cNvPr id="194" name="Google Shape;194;g31e36104211_0_0"/>
          <p:cNvSpPr txBox="1"/>
          <p:nvPr/>
        </p:nvSpPr>
        <p:spPr>
          <a:xfrm>
            <a:off x="5063357" y="1165081"/>
            <a:ext cx="3243600" cy="194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1">
                <a:solidFill>
                  <a:srgbClr val="413C3A"/>
                </a:solidFill>
                <a:latin typeface="Arial"/>
                <a:ea typeface="Arial"/>
                <a:cs typeface="Arial"/>
                <a:sym typeface="Arial"/>
              </a:rPr>
              <a:t>Data collection</a:t>
            </a:r>
            <a:endParaRPr/>
          </a:p>
          <a:p>
            <a:pPr marL="171450" marR="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E30613"/>
              </a:buClr>
              <a:buSzPts val="1260"/>
              <a:buFont typeface="Noto Sans Symbols"/>
              <a:buChar char="❖"/>
            </a:pPr>
            <a:r>
              <a:rPr lang="fr-FR">
                <a:solidFill>
                  <a:srgbClr val="413C3A"/>
                </a:solidFill>
              </a:rPr>
              <a:t>Survey data</a:t>
            </a:r>
            <a:endParaRPr>
              <a:solidFill>
                <a:srgbClr val="413C3A"/>
              </a:solidFill>
            </a:endParaRPr>
          </a:p>
          <a:p>
            <a:pPr marL="171450" marR="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E30613"/>
              </a:buClr>
              <a:buSzPts val="1260"/>
              <a:buFont typeface="Noto Sans Symbols"/>
              <a:buChar char="❖"/>
            </a:pPr>
            <a:r>
              <a:rPr lang="fr-FR" sz="1400">
                <a:solidFill>
                  <a:srgbClr val="413C3A"/>
                </a:solidFill>
                <a:latin typeface="Arial"/>
                <a:ea typeface="Arial"/>
                <a:cs typeface="Arial"/>
                <a:sym typeface="Arial"/>
              </a:rPr>
              <a:t>Public data on</a:t>
            </a:r>
            <a:endParaRPr/>
          </a:p>
          <a:p>
            <a:pPr marL="514350" marR="0" lvl="1" indent="-171449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E30613"/>
              </a:buClr>
              <a:buSzPts val="1080"/>
              <a:buFont typeface="Noto Sans Symbols"/>
              <a:buChar char="➢"/>
            </a:pPr>
            <a:r>
              <a:rPr lang="fr-FR" sz="1200" b="0" i="0" u="none" strike="noStrike" cap="none">
                <a:solidFill>
                  <a:srgbClr val="413C3A"/>
                </a:solidFill>
                <a:latin typeface="Arial"/>
                <a:ea typeface="Arial"/>
                <a:cs typeface="Arial"/>
                <a:sym typeface="Arial"/>
              </a:rPr>
              <a:t>Investment funds (size, focus etc.) </a:t>
            </a:r>
            <a:endParaRPr/>
          </a:p>
          <a:p>
            <a:pPr marL="514350" marR="0" lvl="1" indent="-171449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E30613"/>
              </a:buClr>
              <a:buSzPts val="1080"/>
              <a:buFont typeface="Noto Sans Symbols"/>
              <a:buChar char="➢"/>
            </a:pPr>
            <a:r>
              <a:rPr lang="fr-FR" sz="1200" b="0" i="0" u="none" strike="noStrike" cap="none">
                <a:solidFill>
                  <a:srgbClr val="413C3A"/>
                </a:solidFill>
                <a:latin typeface="Arial"/>
                <a:ea typeface="Arial"/>
                <a:cs typeface="Arial"/>
                <a:sym typeface="Arial"/>
              </a:rPr>
              <a:t>Space ventures/companies</a:t>
            </a:r>
            <a:endParaRPr/>
          </a:p>
          <a:p>
            <a:pPr marL="514350" marR="0" lvl="1" indent="-171449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E30613"/>
              </a:buClr>
              <a:buSzPts val="1080"/>
              <a:buFont typeface="Noto Sans Symbols"/>
              <a:buChar char="➢"/>
            </a:pPr>
            <a:r>
              <a:rPr lang="fr-FR" sz="1200" b="0" i="0" u="none" strike="noStrike" cap="none">
                <a:solidFill>
                  <a:srgbClr val="413C3A"/>
                </a:solidFill>
                <a:latin typeface="Arial"/>
                <a:ea typeface="Arial"/>
                <a:cs typeface="Arial"/>
                <a:sym typeface="Arial"/>
              </a:rPr>
              <a:t>Deals details (from Pitchbook)</a:t>
            </a:r>
            <a:endParaRPr sz="1200">
              <a:solidFill>
                <a:srgbClr val="413C3A"/>
              </a:solidFill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E30613"/>
              </a:buClr>
              <a:buSzPts val="1260"/>
              <a:buFont typeface="Noto Sans Symbols"/>
              <a:buNone/>
            </a:pPr>
            <a:endParaRPr sz="1400" b="0" i="0" u="none" strike="noStrike" cap="none">
              <a:solidFill>
                <a:srgbClr val="413C3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g31e36104211_0_0"/>
          <p:cNvSpPr txBox="1"/>
          <p:nvPr/>
        </p:nvSpPr>
        <p:spPr>
          <a:xfrm>
            <a:off x="5063357" y="3091761"/>
            <a:ext cx="3729900" cy="5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1">
                <a:solidFill>
                  <a:srgbClr val="413C3A"/>
                </a:solidFill>
                <a:latin typeface="Arial"/>
                <a:ea typeface="Arial"/>
                <a:cs typeface="Arial"/>
                <a:sym typeface="Arial"/>
              </a:rPr>
              <a:t>Data treatment </a:t>
            </a:r>
            <a:endParaRPr/>
          </a:p>
          <a:p>
            <a:pPr marL="285750" marR="0" lvl="0" indent="-2857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E30613"/>
              </a:buClr>
              <a:buSzPts val="1260"/>
              <a:buFont typeface="Noto Sans Symbols"/>
              <a:buChar char="❖"/>
            </a:pPr>
            <a:r>
              <a:rPr lang="fr-FR" sz="1400">
                <a:solidFill>
                  <a:srgbClr val="413C3A"/>
                </a:solidFill>
                <a:latin typeface="Arial"/>
                <a:ea typeface="Arial"/>
                <a:cs typeface="Arial"/>
                <a:sym typeface="Arial"/>
              </a:rPr>
              <a:t>Machine Data Analysis</a:t>
            </a:r>
            <a:endParaRPr/>
          </a:p>
        </p:txBody>
      </p:sp>
      <p:sp>
        <p:nvSpPr>
          <p:cNvPr id="196" name="Google Shape;196;g31e36104211_0_0"/>
          <p:cNvSpPr txBox="1"/>
          <p:nvPr/>
        </p:nvSpPr>
        <p:spPr>
          <a:xfrm>
            <a:off x="908225" y="3091750"/>
            <a:ext cx="3571200" cy="8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1">
                <a:solidFill>
                  <a:srgbClr val="413C3A"/>
                </a:solidFill>
                <a:latin typeface="Arial"/>
                <a:ea typeface="Arial"/>
                <a:cs typeface="Arial"/>
                <a:sym typeface="Arial"/>
              </a:rPr>
              <a:t>Data treatment </a:t>
            </a:r>
            <a:endParaRPr/>
          </a:p>
          <a:p>
            <a:pPr marL="285750" marR="0" lvl="0" indent="-2857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E30613"/>
              </a:buClr>
              <a:buSzPts val="1260"/>
              <a:buFont typeface="Noto Sans Symbols"/>
              <a:buChar char="❖"/>
            </a:pPr>
            <a:r>
              <a:rPr lang="fr-FR" sz="1400">
                <a:solidFill>
                  <a:srgbClr val="413C3A"/>
                </a:solidFill>
                <a:latin typeface="Arial"/>
                <a:ea typeface="Arial"/>
                <a:cs typeface="Arial"/>
                <a:sym typeface="Arial"/>
              </a:rPr>
              <a:t>Manual Coding</a:t>
            </a:r>
            <a:endParaRPr/>
          </a:p>
          <a:p>
            <a:pPr marL="285750" marR="0" lvl="0" indent="-2857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E30613"/>
              </a:buClr>
              <a:buSzPts val="1260"/>
              <a:buFont typeface="Noto Sans Symbols"/>
              <a:buChar char="❖"/>
            </a:pPr>
            <a:r>
              <a:rPr lang="fr-FR" sz="1400">
                <a:solidFill>
                  <a:srgbClr val="413C3A"/>
                </a:solidFill>
                <a:latin typeface="Arial"/>
                <a:ea typeface="Arial"/>
                <a:cs typeface="Arial"/>
                <a:sym typeface="Arial"/>
              </a:rPr>
              <a:t>Machine Data Analysis</a:t>
            </a:r>
            <a:endParaRPr/>
          </a:p>
        </p:txBody>
      </p:sp>
      <p:sp>
        <p:nvSpPr>
          <p:cNvPr id="197" name="Google Shape;197;g31e36104211_0_0"/>
          <p:cNvSpPr txBox="1"/>
          <p:nvPr/>
        </p:nvSpPr>
        <p:spPr>
          <a:xfrm>
            <a:off x="908225" y="3999012"/>
            <a:ext cx="3863100" cy="14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1">
                <a:solidFill>
                  <a:srgbClr val="413C3A"/>
                </a:solidFill>
                <a:latin typeface="Arial"/>
                <a:ea typeface="Arial"/>
                <a:cs typeface="Arial"/>
                <a:sym typeface="Arial"/>
              </a:rPr>
              <a:t>Results</a:t>
            </a:r>
            <a:endParaRPr/>
          </a:p>
          <a:p>
            <a:pPr marL="285750" marR="0" lvl="0" indent="-2857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E30613"/>
              </a:buClr>
              <a:buSzPts val="1260"/>
              <a:buFont typeface="Noto Sans Symbols"/>
              <a:buChar char="❖"/>
            </a:pPr>
            <a:r>
              <a:rPr lang="fr-FR" sz="1400">
                <a:solidFill>
                  <a:srgbClr val="413C3A"/>
                </a:solidFill>
                <a:latin typeface="Arial"/>
                <a:ea typeface="Arial"/>
                <a:cs typeface="Arial"/>
                <a:sym typeface="Arial"/>
              </a:rPr>
              <a:t>Understanding of </a:t>
            </a:r>
            <a:r>
              <a:rPr lang="fr-FR" sz="14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Space Sustainability</a:t>
            </a:r>
            <a:endParaRPr/>
          </a:p>
          <a:p>
            <a:pPr marL="285750" marR="0" lvl="0" indent="-2857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E30613"/>
              </a:buClr>
              <a:buSzPts val="1260"/>
              <a:buFont typeface="Noto Sans Symbols"/>
              <a:buChar char="❖"/>
            </a:pPr>
            <a:r>
              <a:rPr lang="fr-FR" sz="1400">
                <a:solidFill>
                  <a:srgbClr val="413C3A"/>
                </a:solidFill>
                <a:latin typeface="Arial"/>
                <a:ea typeface="Arial"/>
                <a:cs typeface="Arial"/>
                <a:sym typeface="Arial"/>
              </a:rPr>
              <a:t>Integration into decision process</a:t>
            </a:r>
            <a:endParaRPr/>
          </a:p>
          <a:p>
            <a:pPr marL="285750" marR="0" lvl="0" indent="-20574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E30613"/>
              </a:buClr>
              <a:buSzPts val="1260"/>
              <a:buFont typeface="Noto Sans Symbols"/>
              <a:buNone/>
            </a:pPr>
            <a:endParaRPr sz="1400">
              <a:solidFill>
                <a:srgbClr val="413C3A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endParaRPr sz="1400" b="1">
              <a:solidFill>
                <a:srgbClr val="413C3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g31e36104211_0_0"/>
          <p:cNvSpPr txBox="1"/>
          <p:nvPr/>
        </p:nvSpPr>
        <p:spPr>
          <a:xfrm>
            <a:off x="5090624" y="3975149"/>
            <a:ext cx="4056600" cy="14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1">
                <a:solidFill>
                  <a:srgbClr val="413C3A"/>
                </a:solidFill>
                <a:latin typeface="Arial"/>
                <a:ea typeface="Arial"/>
                <a:cs typeface="Arial"/>
                <a:sym typeface="Arial"/>
              </a:rPr>
              <a:t>Results</a:t>
            </a:r>
            <a:endParaRPr/>
          </a:p>
          <a:p>
            <a:pPr marL="285750" marR="0" lvl="0" indent="-2857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E30613"/>
              </a:buClr>
              <a:buSzPts val="1260"/>
              <a:buFont typeface="Noto Sans Symbols"/>
              <a:buChar char="❖"/>
            </a:pPr>
            <a:r>
              <a:rPr lang="fr-FR" sz="1400">
                <a:solidFill>
                  <a:srgbClr val="413C3A"/>
                </a:solidFill>
                <a:latin typeface="Arial"/>
                <a:ea typeface="Arial"/>
                <a:cs typeface="Arial"/>
                <a:sym typeface="Arial"/>
              </a:rPr>
              <a:t>Performance of </a:t>
            </a:r>
            <a:r>
              <a:rPr lang="fr-FR" sz="14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Space Sust. companies</a:t>
            </a:r>
            <a:endParaRPr/>
          </a:p>
          <a:p>
            <a:pPr marL="285750" marR="0" lvl="0" indent="-2857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E30613"/>
              </a:buClr>
              <a:buSzPts val="1260"/>
              <a:buFont typeface="Noto Sans Symbols"/>
              <a:buChar char="❖"/>
            </a:pPr>
            <a:r>
              <a:rPr lang="fr-FR" sz="1400">
                <a:solidFill>
                  <a:srgbClr val="413C3A"/>
                </a:solidFill>
                <a:latin typeface="Arial"/>
                <a:ea typeface="Arial"/>
                <a:cs typeface="Arial"/>
                <a:sym typeface="Arial"/>
              </a:rPr>
              <a:t>From perception to tangible </a:t>
            </a:r>
            <a:r>
              <a:rPr lang="fr-FR" sz="14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sust. action</a:t>
            </a:r>
            <a:endParaRPr/>
          </a:p>
          <a:p>
            <a:pPr marL="285750" marR="0" lvl="0" indent="-20574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E30613"/>
              </a:buClr>
              <a:buSzPts val="1260"/>
              <a:buFont typeface="Noto Sans Symbols"/>
              <a:buNone/>
            </a:pPr>
            <a:endParaRPr sz="1400">
              <a:solidFill>
                <a:srgbClr val="413C3A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endParaRPr sz="1400" b="1">
              <a:solidFill>
                <a:srgbClr val="413C3A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5"/>
          <p:cNvSpPr txBox="1">
            <a:spLocks noGrp="1"/>
          </p:cNvSpPr>
          <p:nvPr>
            <p:ph type="title"/>
          </p:nvPr>
        </p:nvSpPr>
        <p:spPr>
          <a:xfrm>
            <a:off x="904875" y="131028"/>
            <a:ext cx="3667200" cy="59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0" rIns="72000" bIns="468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ibre Franklin"/>
              <a:buNone/>
            </a:pPr>
            <a:r>
              <a:rPr lang="fr-FR"/>
              <a:t>Research Design</a:t>
            </a:r>
            <a:endParaRPr/>
          </a:p>
        </p:txBody>
      </p:sp>
      <p:sp>
        <p:nvSpPr>
          <p:cNvPr id="204" name="Google Shape;204;p5"/>
          <p:cNvSpPr txBox="1">
            <a:spLocks noGrp="1"/>
          </p:cNvSpPr>
          <p:nvPr>
            <p:ph type="sldNum" idx="12"/>
          </p:nvPr>
        </p:nvSpPr>
        <p:spPr>
          <a:xfrm>
            <a:off x="8631238" y="195263"/>
            <a:ext cx="512762" cy="163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0" rIns="9000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8</a:t>
            </a:fld>
            <a:endParaRPr/>
          </a:p>
        </p:txBody>
      </p:sp>
      <p:grpSp>
        <p:nvGrpSpPr>
          <p:cNvPr id="205" name="Google Shape;205;p5"/>
          <p:cNvGrpSpPr/>
          <p:nvPr/>
        </p:nvGrpSpPr>
        <p:grpSpPr>
          <a:xfrm>
            <a:off x="467475" y="2039842"/>
            <a:ext cx="8120100" cy="607825"/>
            <a:chOff x="467475" y="2058150"/>
            <a:chExt cx="8120100" cy="607825"/>
          </a:xfrm>
        </p:grpSpPr>
        <p:sp>
          <p:nvSpPr>
            <p:cNvPr id="206" name="Google Shape;206;p5"/>
            <p:cNvSpPr/>
            <p:nvPr/>
          </p:nvSpPr>
          <p:spPr>
            <a:xfrm>
              <a:off x="1787325" y="2058150"/>
              <a:ext cx="3187500" cy="5979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C00000"/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1350"/>
                <a:t>Assess sustainability actions of upstream space ventures</a:t>
              </a:r>
              <a:endParaRPr sz="135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" name="Google Shape;207;p5"/>
            <p:cNvSpPr/>
            <p:nvPr/>
          </p:nvSpPr>
          <p:spPr>
            <a:xfrm>
              <a:off x="1131775" y="2105100"/>
              <a:ext cx="504000" cy="504000"/>
            </a:xfrm>
            <a:prstGeom prst="ellipse">
              <a:avLst/>
            </a:prstGeom>
            <a:solidFill>
              <a:srgbClr val="C00000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>
                  <a:solidFill>
                    <a:srgbClr val="C00000"/>
                  </a:solidFill>
                </a:rPr>
                <a:t>1</a:t>
              </a: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208" name="Google Shape;208;p5"/>
            <p:cNvSpPr txBox="1"/>
            <p:nvPr/>
          </p:nvSpPr>
          <p:spPr>
            <a:xfrm>
              <a:off x="1131800" y="2140050"/>
              <a:ext cx="504000" cy="43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1800" b="1">
                  <a:solidFill>
                    <a:schemeClr val="lt1"/>
                  </a:solidFill>
                </a:rPr>
                <a:t>2</a:t>
              </a:r>
              <a:endParaRPr b="1">
                <a:solidFill>
                  <a:schemeClr val="lt1"/>
                </a:solidFill>
              </a:endParaRPr>
            </a:p>
          </p:txBody>
        </p:sp>
        <p:sp>
          <p:nvSpPr>
            <p:cNvPr id="209" name="Google Shape;209;p5"/>
            <p:cNvSpPr/>
            <p:nvPr/>
          </p:nvSpPr>
          <p:spPr>
            <a:xfrm>
              <a:off x="5400075" y="2068075"/>
              <a:ext cx="3187500" cy="5979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C00000"/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1350"/>
                <a:t>Conduct semi-structured interviews with diversified space actors </a:t>
              </a:r>
              <a:endParaRPr sz="1350"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10" name="Google Shape;210;p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67475" y="2085200"/>
              <a:ext cx="512750" cy="5127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11" name="Google Shape;211;p5"/>
          <p:cNvGrpSpPr/>
          <p:nvPr/>
        </p:nvGrpSpPr>
        <p:grpSpPr>
          <a:xfrm>
            <a:off x="468975" y="955875"/>
            <a:ext cx="8424200" cy="637625"/>
            <a:chOff x="468975" y="955875"/>
            <a:chExt cx="8424200" cy="637625"/>
          </a:xfrm>
        </p:grpSpPr>
        <p:sp>
          <p:nvSpPr>
            <p:cNvPr id="212" name="Google Shape;212;p5"/>
            <p:cNvSpPr txBox="1"/>
            <p:nvPr/>
          </p:nvSpPr>
          <p:spPr>
            <a:xfrm>
              <a:off x="4508075" y="1002463"/>
              <a:ext cx="4385100" cy="50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457200" lvl="0" indent="-31115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Char char="➔"/>
              </a:pPr>
              <a:r>
                <a:rPr lang="fr-FR" sz="1300">
                  <a:solidFill>
                    <a:schemeClr val="dk1"/>
                  </a:solidFill>
                </a:rPr>
                <a:t>Protect Space as a resource</a:t>
              </a:r>
              <a:endParaRPr sz="1300">
                <a:solidFill>
                  <a:schemeClr val="dk1"/>
                </a:solidFill>
              </a:endParaRPr>
            </a:p>
            <a:p>
              <a:pPr marL="457200" lvl="0" indent="-31115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Char char="➔"/>
              </a:pPr>
              <a:r>
                <a:rPr lang="fr-FR" sz="1300">
                  <a:solidFill>
                    <a:schemeClr val="dk1"/>
                  </a:solidFill>
                </a:rPr>
                <a:t>Protect Earth environment from space activities</a:t>
              </a:r>
              <a:endParaRPr sz="1300">
                <a:solidFill>
                  <a:schemeClr val="dk1"/>
                </a:solidFill>
              </a:endParaRPr>
            </a:p>
          </p:txBody>
        </p:sp>
        <p:grpSp>
          <p:nvGrpSpPr>
            <p:cNvPr id="213" name="Google Shape;213;p5"/>
            <p:cNvGrpSpPr/>
            <p:nvPr/>
          </p:nvGrpSpPr>
          <p:grpSpPr>
            <a:xfrm>
              <a:off x="468975" y="955875"/>
              <a:ext cx="8287400" cy="637625"/>
              <a:chOff x="468975" y="955875"/>
              <a:chExt cx="8287400" cy="637625"/>
            </a:xfrm>
          </p:grpSpPr>
          <p:sp>
            <p:nvSpPr>
              <p:cNvPr id="214" name="Google Shape;214;p5"/>
              <p:cNvSpPr/>
              <p:nvPr/>
            </p:nvSpPr>
            <p:spPr>
              <a:xfrm>
                <a:off x="1787375" y="955875"/>
                <a:ext cx="6969000" cy="597900"/>
              </a:xfrm>
              <a:prstGeom prst="roundRect">
                <a:avLst>
                  <a:gd name="adj" fmla="val 16667"/>
                </a:avLst>
              </a:prstGeom>
              <a:noFill/>
              <a:ln w="19050" cap="flat" cmpd="sng">
                <a:solidFill>
                  <a:srgbClr val="C00000"/>
                </a:solidFill>
                <a:prstDash val="dash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fr-FR" sz="1350"/>
                  <a:t>Define </a:t>
                </a:r>
                <a:r>
                  <a:rPr lang="fr-FR" sz="1350" b="1"/>
                  <a:t>Sustainability of Space</a:t>
                </a:r>
                <a:r>
                  <a:rPr lang="fr-FR" sz="1350"/>
                  <a:t>: </a:t>
                </a:r>
                <a:endParaRPr sz="1350"/>
              </a:p>
            </p:txBody>
          </p:sp>
          <p:sp>
            <p:nvSpPr>
              <p:cNvPr id="215" name="Google Shape;215;p5"/>
              <p:cNvSpPr/>
              <p:nvPr/>
            </p:nvSpPr>
            <p:spPr>
              <a:xfrm>
                <a:off x="1131775" y="1002825"/>
                <a:ext cx="504000" cy="504000"/>
              </a:xfrm>
              <a:prstGeom prst="ellipse">
                <a:avLst/>
              </a:prstGeom>
              <a:solidFill>
                <a:srgbClr val="C00000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fr-FR">
                    <a:solidFill>
                      <a:srgbClr val="C00000"/>
                    </a:solidFill>
                  </a:rPr>
                  <a:t>1</a:t>
                </a:r>
                <a:endParaRPr>
                  <a:solidFill>
                    <a:srgbClr val="C00000"/>
                  </a:solidFill>
                </a:endParaRPr>
              </a:p>
            </p:txBody>
          </p:sp>
          <p:sp>
            <p:nvSpPr>
              <p:cNvPr id="216" name="Google Shape;216;p5"/>
              <p:cNvSpPr txBox="1"/>
              <p:nvPr/>
            </p:nvSpPr>
            <p:spPr>
              <a:xfrm>
                <a:off x="1131800" y="1037775"/>
                <a:ext cx="504000" cy="434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ctr" rtl="0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fr-FR" sz="1800" b="1">
                    <a:solidFill>
                      <a:schemeClr val="lt1"/>
                    </a:solidFill>
                  </a:rPr>
                  <a:t>1</a:t>
                </a:r>
                <a:endParaRPr b="1">
                  <a:solidFill>
                    <a:schemeClr val="lt1"/>
                  </a:solidFill>
                </a:endParaRPr>
              </a:p>
            </p:txBody>
          </p:sp>
          <p:sp>
            <p:nvSpPr>
              <p:cNvPr id="217" name="Google Shape;217;p5"/>
              <p:cNvSpPr txBox="1"/>
              <p:nvPr/>
            </p:nvSpPr>
            <p:spPr>
              <a:xfrm>
                <a:off x="1856825" y="1239500"/>
                <a:ext cx="2492400" cy="354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sp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fr-FR" sz="1100" i="1">
                    <a:solidFill>
                      <a:schemeClr val="dk1"/>
                    </a:solidFill>
                  </a:rPr>
                  <a:t>Focus on upstream applications</a:t>
                </a:r>
                <a:endParaRPr sz="1100" i="1"/>
              </a:p>
            </p:txBody>
          </p:sp>
          <p:pic>
            <p:nvPicPr>
              <p:cNvPr id="218" name="Google Shape;218;p5"/>
              <p:cNvPicPr preferRelativeResize="0"/>
              <p:nvPr/>
            </p:nvPicPr>
            <p:blipFill>
              <a:blip r:embed="rId4">
                <a:alphaModFix/>
              </a:blip>
              <a:stretch>
                <a:fillRect/>
              </a:stretch>
            </p:blipFill>
            <p:spPr>
              <a:xfrm>
                <a:off x="468975" y="998877"/>
                <a:ext cx="511200" cy="5112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grpSp>
        <p:nvGrpSpPr>
          <p:cNvPr id="219" name="Google Shape;219;p5"/>
          <p:cNvGrpSpPr/>
          <p:nvPr/>
        </p:nvGrpSpPr>
        <p:grpSpPr>
          <a:xfrm>
            <a:off x="467475" y="3094008"/>
            <a:ext cx="8120100" cy="607825"/>
            <a:chOff x="467475" y="3120700"/>
            <a:chExt cx="8120100" cy="607825"/>
          </a:xfrm>
        </p:grpSpPr>
        <p:sp>
          <p:nvSpPr>
            <p:cNvPr id="220" name="Google Shape;220;p5"/>
            <p:cNvSpPr/>
            <p:nvPr/>
          </p:nvSpPr>
          <p:spPr>
            <a:xfrm>
              <a:off x="1787325" y="3120700"/>
              <a:ext cx="3187500" cy="5979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C00000"/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1350"/>
                <a:t>Analyze correlation between sustainable and financial performance</a:t>
              </a:r>
              <a:endParaRPr sz="135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5"/>
            <p:cNvSpPr/>
            <p:nvPr/>
          </p:nvSpPr>
          <p:spPr>
            <a:xfrm>
              <a:off x="1131775" y="3167650"/>
              <a:ext cx="504000" cy="504000"/>
            </a:xfrm>
            <a:prstGeom prst="ellipse">
              <a:avLst/>
            </a:prstGeom>
            <a:solidFill>
              <a:srgbClr val="C00000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>
                  <a:solidFill>
                    <a:srgbClr val="C00000"/>
                  </a:solidFill>
                </a:rPr>
                <a:t>1</a:t>
              </a: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222" name="Google Shape;222;p5"/>
            <p:cNvSpPr txBox="1"/>
            <p:nvPr/>
          </p:nvSpPr>
          <p:spPr>
            <a:xfrm>
              <a:off x="1131800" y="3202600"/>
              <a:ext cx="504000" cy="43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1800" b="1">
                  <a:solidFill>
                    <a:schemeClr val="lt1"/>
                  </a:solidFill>
                </a:rPr>
                <a:t>3</a:t>
              </a:r>
              <a:endParaRPr b="1">
                <a:solidFill>
                  <a:schemeClr val="lt1"/>
                </a:solidFill>
              </a:endParaRPr>
            </a:p>
          </p:txBody>
        </p:sp>
        <p:sp>
          <p:nvSpPr>
            <p:cNvPr id="223" name="Google Shape;223;p5"/>
            <p:cNvSpPr/>
            <p:nvPr/>
          </p:nvSpPr>
          <p:spPr>
            <a:xfrm>
              <a:off x="5400075" y="3130625"/>
              <a:ext cx="3187500" cy="5979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C00000"/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1350"/>
                <a:t>Build space investors &amp; entrepreneurs’ profile towards space sustainability</a:t>
              </a:r>
              <a:endParaRPr sz="1350"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24" name="Google Shape;224;p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67475" y="3163275"/>
              <a:ext cx="512750" cy="5127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25" name="Google Shape;225;p5"/>
          <p:cNvGrpSpPr/>
          <p:nvPr/>
        </p:nvGrpSpPr>
        <p:grpSpPr>
          <a:xfrm>
            <a:off x="433000" y="4148175"/>
            <a:ext cx="8323400" cy="597900"/>
            <a:chOff x="433000" y="4148175"/>
            <a:chExt cx="8323400" cy="597900"/>
          </a:xfrm>
        </p:grpSpPr>
        <p:sp>
          <p:nvSpPr>
            <p:cNvPr id="226" name="Google Shape;226;p5"/>
            <p:cNvSpPr/>
            <p:nvPr/>
          </p:nvSpPr>
          <p:spPr>
            <a:xfrm>
              <a:off x="1787400" y="4148175"/>
              <a:ext cx="6969000" cy="5979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C00000"/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1350"/>
                <a:t>Confront quantitative &amp; qualitative data to propose investment strategies offering sustainable and financial gains</a:t>
              </a:r>
              <a:endParaRPr sz="1350"/>
            </a:p>
          </p:txBody>
        </p:sp>
        <p:sp>
          <p:nvSpPr>
            <p:cNvPr id="227" name="Google Shape;227;p5"/>
            <p:cNvSpPr/>
            <p:nvPr/>
          </p:nvSpPr>
          <p:spPr>
            <a:xfrm>
              <a:off x="1131800" y="4195125"/>
              <a:ext cx="504000" cy="504000"/>
            </a:xfrm>
            <a:prstGeom prst="ellipse">
              <a:avLst/>
            </a:prstGeom>
            <a:solidFill>
              <a:srgbClr val="C00000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>
                  <a:solidFill>
                    <a:srgbClr val="C00000"/>
                  </a:solidFill>
                </a:rPr>
                <a:t>1</a:t>
              </a:r>
              <a:endParaRPr>
                <a:solidFill>
                  <a:srgbClr val="C00000"/>
                </a:solidFill>
              </a:endParaRPr>
            </a:p>
          </p:txBody>
        </p:sp>
        <p:sp>
          <p:nvSpPr>
            <p:cNvPr id="228" name="Google Shape;228;p5"/>
            <p:cNvSpPr txBox="1"/>
            <p:nvPr/>
          </p:nvSpPr>
          <p:spPr>
            <a:xfrm>
              <a:off x="1131825" y="4230075"/>
              <a:ext cx="504000" cy="43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1800" b="1">
                  <a:solidFill>
                    <a:schemeClr val="lt1"/>
                  </a:solidFill>
                </a:rPr>
                <a:t>4</a:t>
              </a:r>
              <a:endParaRPr b="1">
                <a:solidFill>
                  <a:schemeClr val="lt1"/>
                </a:solidFill>
              </a:endParaRPr>
            </a:p>
          </p:txBody>
        </p:sp>
        <p:pic>
          <p:nvPicPr>
            <p:cNvPr id="229" name="Google Shape;229;p5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433000" y="4173525"/>
              <a:ext cx="547200" cy="5472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8"/>
          <p:cNvSpPr txBox="1">
            <a:spLocks noGrp="1"/>
          </p:cNvSpPr>
          <p:nvPr>
            <p:ph type="title"/>
          </p:nvPr>
        </p:nvSpPr>
        <p:spPr>
          <a:xfrm>
            <a:off x="4572000" y="777875"/>
            <a:ext cx="4058920" cy="1793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0" rIns="72000" bIns="468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ibre Franklin"/>
              <a:buNone/>
            </a:pPr>
            <a:r>
              <a:rPr lang="fr-FR"/>
              <a:t>Current State and Outlook</a:t>
            </a:r>
            <a:endParaRPr/>
          </a:p>
        </p:txBody>
      </p:sp>
      <p:sp>
        <p:nvSpPr>
          <p:cNvPr id="235" name="Google Shape;235;p8"/>
          <p:cNvSpPr txBox="1">
            <a:spLocks noGrp="1"/>
          </p:cNvSpPr>
          <p:nvPr>
            <p:ph type="ftr" idx="11"/>
          </p:nvPr>
        </p:nvSpPr>
        <p:spPr>
          <a:xfrm rot="-5400000">
            <a:off x="7115989" y="1874064"/>
            <a:ext cx="3543260" cy="512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 </a:t>
            </a:r>
            <a:endParaRPr/>
          </a:p>
        </p:txBody>
      </p:sp>
      <p:sp>
        <p:nvSpPr>
          <p:cNvPr id="236" name="Google Shape;236;p8"/>
          <p:cNvSpPr txBox="1">
            <a:spLocks noGrp="1"/>
          </p:cNvSpPr>
          <p:nvPr>
            <p:ph type="sldNum" idx="12"/>
          </p:nvPr>
        </p:nvSpPr>
        <p:spPr>
          <a:xfrm>
            <a:off x="8631238" y="195263"/>
            <a:ext cx="512762" cy="163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0" rIns="9000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9</a:t>
            </a:fld>
            <a:endParaRPr/>
          </a:p>
        </p:txBody>
      </p:sp>
      <p:sp>
        <p:nvSpPr>
          <p:cNvPr id="237" name="Google Shape;237;p8"/>
          <p:cNvSpPr txBox="1"/>
          <p:nvPr/>
        </p:nvSpPr>
        <p:spPr>
          <a:xfrm>
            <a:off x="547150" y="1150200"/>
            <a:ext cx="3190500" cy="637200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651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160"/>
              <a:buFont typeface="Noto Sans Symbols"/>
              <a:buChar char="❖"/>
            </a:pPr>
            <a:r>
              <a:rPr lang="fr-FR" sz="1300">
                <a:solidFill>
                  <a:schemeClr val="dk1"/>
                </a:solidFill>
              </a:rPr>
              <a:t>Several interviews (in process)</a:t>
            </a:r>
            <a:endParaRPr sz="1300">
              <a:solidFill>
                <a:schemeClr val="dk1"/>
              </a:solidFill>
            </a:endParaRPr>
          </a:p>
          <a:p>
            <a:pPr marL="914400" lvl="1" indent="-29591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60"/>
              <a:buFont typeface="Noto Sans Symbols"/>
              <a:buChar char="➢"/>
            </a:pPr>
            <a:r>
              <a:rPr lang="fr-FR" sz="1200">
                <a:solidFill>
                  <a:schemeClr val="dk1"/>
                </a:solidFill>
              </a:rPr>
              <a:t>VC’s and PE’s</a:t>
            </a:r>
            <a:endParaRPr sz="1200">
              <a:solidFill>
                <a:schemeClr val="dk1"/>
              </a:solidFill>
            </a:endParaRPr>
          </a:p>
          <a:p>
            <a:pPr marL="914400" lvl="1" indent="-29591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60"/>
              <a:buFont typeface="Noto Sans Symbols"/>
              <a:buChar char="➢"/>
            </a:pPr>
            <a:r>
              <a:rPr lang="fr-FR" sz="1200">
                <a:solidFill>
                  <a:schemeClr val="dk1"/>
                </a:solidFill>
              </a:rPr>
              <a:t>~ 25 Interviews 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pic>
        <p:nvPicPr>
          <p:cNvPr id="238" name="Google Shape;238;p8" descr="A magnifying glass with people in the background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7152" y="653549"/>
            <a:ext cx="409350" cy="409350"/>
          </a:xfrm>
          <a:prstGeom prst="rect">
            <a:avLst/>
          </a:prstGeom>
          <a:noFill/>
          <a:ln>
            <a:noFill/>
          </a:ln>
        </p:spPr>
      </p:pic>
      <p:sp>
        <p:nvSpPr>
          <p:cNvPr id="239" name="Google Shape;239;p8"/>
          <p:cNvSpPr txBox="1"/>
          <p:nvPr/>
        </p:nvSpPr>
        <p:spPr>
          <a:xfrm>
            <a:off x="1002425" y="696675"/>
            <a:ext cx="12795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500" b="1">
                <a:solidFill>
                  <a:srgbClr val="413C3A"/>
                </a:solidFill>
              </a:rPr>
              <a:t>Qualitative</a:t>
            </a:r>
            <a:endParaRPr sz="1300" b="1"/>
          </a:p>
        </p:txBody>
      </p:sp>
      <p:pic>
        <p:nvPicPr>
          <p:cNvPr id="240" name="Google Shape;240;p8" descr="A magnifying glass and graph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93075" y="2274250"/>
            <a:ext cx="409350" cy="409350"/>
          </a:xfrm>
          <a:prstGeom prst="rect">
            <a:avLst/>
          </a:prstGeom>
          <a:noFill/>
          <a:ln>
            <a:noFill/>
          </a:ln>
        </p:spPr>
      </p:pic>
      <p:sp>
        <p:nvSpPr>
          <p:cNvPr id="241" name="Google Shape;241;p8"/>
          <p:cNvSpPr txBox="1"/>
          <p:nvPr/>
        </p:nvSpPr>
        <p:spPr>
          <a:xfrm>
            <a:off x="1002426" y="2317375"/>
            <a:ext cx="13941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500" b="1">
                <a:solidFill>
                  <a:srgbClr val="413C3A"/>
                </a:solidFill>
              </a:rPr>
              <a:t>Quantitative</a:t>
            </a:r>
            <a:endParaRPr sz="1300" b="1"/>
          </a:p>
        </p:txBody>
      </p:sp>
      <p:sp>
        <p:nvSpPr>
          <p:cNvPr id="242" name="Google Shape;242;p8"/>
          <p:cNvSpPr txBox="1"/>
          <p:nvPr/>
        </p:nvSpPr>
        <p:spPr>
          <a:xfrm>
            <a:off x="593075" y="2639375"/>
            <a:ext cx="3190500" cy="1222200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171450" lvl="0" indent="-1651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160"/>
              <a:buFont typeface="Noto Sans Symbols"/>
              <a:buChar char="❖"/>
            </a:pPr>
            <a:r>
              <a:rPr lang="fr-FR" sz="1300">
                <a:solidFill>
                  <a:schemeClr val="dk1"/>
                </a:solidFill>
              </a:rPr>
              <a:t>Analyze the dataset</a:t>
            </a:r>
            <a:endParaRPr sz="1300">
              <a:solidFill>
                <a:schemeClr val="dk1"/>
              </a:solidFill>
            </a:endParaRPr>
          </a:p>
          <a:p>
            <a:pPr marL="914400" lvl="1" indent="-29591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060"/>
              <a:buFont typeface="Noto Sans Symbols"/>
              <a:buChar char="➢"/>
            </a:pPr>
            <a:r>
              <a:rPr lang="fr-FR" sz="1200">
                <a:solidFill>
                  <a:schemeClr val="dk1"/>
                </a:solidFill>
              </a:rPr>
              <a:t>Over 30 space-tech investors in dataset </a:t>
            </a:r>
            <a:endParaRPr sz="1200">
              <a:solidFill>
                <a:schemeClr val="dk1"/>
              </a:solidFill>
            </a:endParaRPr>
          </a:p>
          <a:p>
            <a:pPr marL="914400" lvl="1" indent="-3048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C00000"/>
              </a:buClr>
              <a:buSzPts val="1200"/>
              <a:buChar char="➢"/>
            </a:pPr>
            <a:r>
              <a:rPr lang="fr-FR" sz="1200">
                <a:solidFill>
                  <a:schemeClr val="dk1"/>
                </a:solidFill>
              </a:rPr>
              <a:t>+200 Space Companies analyzed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243" name="Google Shape;243;p8"/>
          <p:cNvSpPr txBox="1"/>
          <p:nvPr/>
        </p:nvSpPr>
        <p:spPr>
          <a:xfrm>
            <a:off x="609125" y="4143000"/>
            <a:ext cx="3158400" cy="7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651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160"/>
              <a:buFont typeface="Noto Sans Symbols"/>
              <a:buChar char="❖"/>
            </a:pPr>
            <a:r>
              <a:rPr lang="fr-FR" sz="1300">
                <a:solidFill>
                  <a:schemeClr val="dk1"/>
                </a:solidFill>
              </a:rPr>
              <a:t>Combine data</a:t>
            </a:r>
            <a:endParaRPr sz="1300">
              <a:solidFill>
                <a:schemeClr val="dk1"/>
              </a:solidFill>
            </a:endParaRPr>
          </a:p>
          <a:p>
            <a:pPr marL="171450" lvl="0" indent="-1651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ts val="1160"/>
              <a:buFont typeface="Noto Sans Symbols"/>
              <a:buChar char="❖"/>
            </a:pPr>
            <a:r>
              <a:rPr lang="fr-FR" sz="1300">
                <a:solidFill>
                  <a:schemeClr val="dk1"/>
                </a:solidFill>
              </a:rPr>
              <a:t>Analyze preliminary results</a:t>
            </a:r>
            <a:endParaRPr sz="1300">
              <a:solidFill>
                <a:schemeClr val="dk1"/>
              </a:solidFill>
            </a:endParaRPr>
          </a:p>
        </p:txBody>
      </p:sp>
      <p:sp>
        <p:nvSpPr>
          <p:cNvPr id="244" name="Google Shape;244;p8"/>
          <p:cNvSpPr txBox="1"/>
          <p:nvPr/>
        </p:nvSpPr>
        <p:spPr>
          <a:xfrm>
            <a:off x="1059725" y="3861563"/>
            <a:ext cx="12795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500" b="1">
                <a:solidFill>
                  <a:srgbClr val="413C3A"/>
                </a:solidFill>
              </a:rPr>
              <a:t>Outlook</a:t>
            </a:r>
            <a:endParaRPr sz="1300" b="1"/>
          </a:p>
        </p:txBody>
      </p:sp>
      <p:pic>
        <p:nvPicPr>
          <p:cNvPr id="245" name="Google Shape;245;p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3075" y="3818450"/>
            <a:ext cx="409350" cy="409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EPFL - New Colors 2019">
      <a:dk1>
        <a:srgbClr val="413C3A"/>
      </a:dk1>
      <a:lt1>
        <a:srgbClr val="FFFFFF"/>
      </a:lt1>
      <a:dk2>
        <a:srgbClr val="413C3A"/>
      </a:dk2>
      <a:lt2>
        <a:srgbClr val="CAC7C7"/>
      </a:lt2>
      <a:accent1>
        <a:srgbClr val="E30613"/>
      </a:accent1>
      <a:accent2>
        <a:srgbClr val="00A79F"/>
      </a:accent2>
      <a:accent3>
        <a:srgbClr val="413C3A"/>
      </a:accent3>
      <a:accent4>
        <a:srgbClr val="007480"/>
      </a:accent4>
      <a:accent5>
        <a:srgbClr val="F39869"/>
      </a:accent5>
      <a:accent6>
        <a:srgbClr val="B51F1F"/>
      </a:accent6>
      <a:hlink>
        <a:srgbClr val="ED6E9C"/>
      </a:hlink>
      <a:folHlink>
        <a:srgbClr val="4F8F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743</Words>
  <Application>Microsoft Macintosh PowerPoint</Application>
  <PresentationFormat>On-screen Show (16:9)</PresentationFormat>
  <Paragraphs>186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Libre Franklin</vt:lpstr>
      <vt:lpstr>Times New Roman</vt:lpstr>
      <vt:lpstr>Noto Sans Symbols</vt:lpstr>
      <vt:lpstr>Thème Office</vt:lpstr>
      <vt:lpstr>Swiss Space Sustainability 2025</vt:lpstr>
      <vt:lpstr>Team </vt:lpstr>
      <vt:lpstr>Problem Statement </vt:lpstr>
      <vt:lpstr>Research Question</vt:lpstr>
      <vt:lpstr>Literature Review</vt:lpstr>
      <vt:lpstr>Objectives </vt:lpstr>
      <vt:lpstr>Data and Methodology </vt:lpstr>
      <vt:lpstr>Research Design</vt:lpstr>
      <vt:lpstr>Current State and Outlook</vt:lpstr>
      <vt:lpstr>Preliminary Results </vt:lpstr>
      <vt:lpstr>Expected Outcomes </vt:lpstr>
      <vt:lpstr>Potential Contribution</vt:lpstr>
      <vt:lpstr>Limitations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Utilisateur Microsoft Office</dc:creator>
  <cp:lastModifiedBy>Sebastian Bélanger Villanueva</cp:lastModifiedBy>
  <cp:revision>1</cp:revision>
  <dcterms:created xsi:type="dcterms:W3CDTF">2019-04-02T06:24:35Z</dcterms:created>
  <dcterms:modified xsi:type="dcterms:W3CDTF">2024-12-15T19:32:13Z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0x0101001BFC127AB4946248A5685C1F92D54FFE</vt:lpwstr>
  </property>
</Properties>
</file>